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76" r:id="rId3"/>
  </p:sldMasterIdLst>
  <p:notesMasterIdLst>
    <p:notesMasterId r:id="rId78"/>
  </p:notesMasterIdLst>
  <p:sldIdLst>
    <p:sldId id="354" r:id="rId4"/>
    <p:sldId id="355" r:id="rId5"/>
    <p:sldId id="356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46" r:id="rId21"/>
    <p:sldId id="348" r:id="rId22"/>
    <p:sldId id="349" r:id="rId23"/>
    <p:sldId id="347" r:id="rId24"/>
    <p:sldId id="350" r:id="rId25"/>
    <p:sldId id="351" r:id="rId26"/>
    <p:sldId id="352" r:id="rId27"/>
    <p:sldId id="353" r:id="rId28"/>
    <p:sldId id="357" r:id="rId29"/>
    <p:sldId id="358" r:id="rId30"/>
    <p:sldId id="361" r:id="rId31"/>
    <p:sldId id="359" r:id="rId32"/>
    <p:sldId id="362" r:id="rId33"/>
    <p:sldId id="364" r:id="rId34"/>
    <p:sldId id="363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3300"/>
    <a:srgbClr val="808080"/>
    <a:srgbClr val="FFFF00"/>
    <a:srgbClr val="0F9277"/>
    <a:srgbClr val="0F6593"/>
    <a:srgbClr val="4D4D4D"/>
    <a:srgbClr val="342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4" autoAdjust="0"/>
    <p:restoredTop sz="99132" autoAdjust="0"/>
  </p:normalViewPr>
  <p:slideViewPr>
    <p:cSldViewPr snapToGrid="0">
      <p:cViewPr>
        <p:scale>
          <a:sx n="80" d="100"/>
          <a:sy n="80" d="100"/>
        </p:scale>
        <p:origin x="-2310" y="-912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0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69B57-0D03-4CB5-AFFA-A1149F3ADA8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37E21-BB02-4F48-B6ED-4F7A16C0B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4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7107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6323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7347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8371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9395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0419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443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2467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3491" name="Rectangle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4515" name="Rectangle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5539" name="Rectangle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9155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0179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1203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2227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3251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4275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5299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3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9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537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537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26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6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49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1375"/>
            <a:ext cx="4265613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4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89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70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969963"/>
            <a:ext cx="8680450" cy="56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 Click to edit the outline text format</a:t>
            </a:r>
          </a:p>
          <a:p>
            <a:pPr lvl="1"/>
            <a:r>
              <a:rPr lang="en-GB" altLang="en-US" smtClean="0"/>
              <a:t> Second Outline Level</a:t>
            </a:r>
          </a:p>
          <a:p>
            <a:pPr lvl="2"/>
            <a:r>
              <a:rPr lang="en-GB" altLang="en-US" smtClean="0"/>
              <a:t> Third Outline Level</a:t>
            </a:r>
          </a:p>
          <a:p>
            <a:pPr lvl="3"/>
            <a:r>
              <a:rPr lang="en-GB" altLang="en-US" smtClean="0"/>
              <a:t> Fourth Outline Level</a:t>
            </a:r>
          </a:p>
          <a:p>
            <a:pPr lvl="4"/>
            <a:r>
              <a:rPr lang="en-GB" altLang="en-US" smtClean="0"/>
              <a:t> Fifth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Clr>
          <a:srgbClr val="FFFF00"/>
        </a:buClr>
        <a:buSzPct val="100000"/>
        <a:buFont typeface="Comic Sans MS" pitchFamily="66" charset="0"/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176213" indent="-176213" algn="l" defTabSz="457200" rtl="0" eaLnBrk="0" fontAlgn="base" hangingPunct="0">
        <a:spcBef>
          <a:spcPts val="8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"/>
        <a:tabLst>
          <a:tab pos="2286000" algn="l"/>
        </a:tabLst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515938" indent="-176213" algn="l" defTabSz="457200" rtl="0" eaLnBrk="0" fontAlgn="base" hangingPunct="0">
        <a:spcBef>
          <a:spcPts val="7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"/>
        <a:tabLst>
          <a:tab pos="2286000" algn="l"/>
        </a:tabLst>
        <a:defRPr sz="2800">
          <a:solidFill>
            <a:srgbClr val="FFFF00"/>
          </a:solidFill>
          <a:latin typeface="+mn-lt"/>
        </a:defRPr>
      </a:lvl2pPr>
      <a:lvl3pPr marL="855663" indent="-161925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"/>
        <a:tabLst>
          <a:tab pos="2286000" algn="l"/>
        </a:tabLst>
        <a:defRPr sz="2400">
          <a:solidFill>
            <a:srgbClr val="FFFF00"/>
          </a:solidFill>
          <a:latin typeface="+mn-lt"/>
        </a:defRPr>
      </a:lvl3pPr>
      <a:lvl4pPr marL="1195388" indent="-163513" algn="l" defTabSz="457200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"/>
        <a:tabLst>
          <a:tab pos="2286000" algn="l"/>
        </a:tabLst>
        <a:defRPr sz="2000">
          <a:solidFill>
            <a:srgbClr val="FFFF00"/>
          </a:solidFill>
          <a:latin typeface="+mn-lt"/>
        </a:defRPr>
      </a:lvl4pPr>
      <a:lvl5pPr marL="1547813" indent="-176213" algn="l" defTabSz="457200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"/>
        <a:tabLst>
          <a:tab pos="2286000" algn="l"/>
        </a:tabLst>
        <a:defRPr sz="2000">
          <a:solidFill>
            <a:srgbClr val="FFFF00"/>
          </a:solidFill>
          <a:latin typeface="+mn-lt"/>
        </a:defRPr>
      </a:lvl5pPr>
      <a:lvl6pPr marL="2005013" indent="-176213" algn="l" defTabSz="457200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"/>
        <a:tabLst>
          <a:tab pos="2286000" algn="l"/>
        </a:tabLst>
        <a:defRPr sz="2000">
          <a:solidFill>
            <a:srgbClr val="FFFF00"/>
          </a:solidFill>
          <a:latin typeface="+mn-lt"/>
        </a:defRPr>
      </a:lvl6pPr>
      <a:lvl7pPr marL="2462213" indent="-176213" algn="l" defTabSz="457200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"/>
        <a:tabLst>
          <a:tab pos="2286000" algn="l"/>
        </a:tabLst>
        <a:defRPr sz="2000">
          <a:solidFill>
            <a:srgbClr val="FFFF00"/>
          </a:solidFill>
          <a:latin typeface="+mn-lt"/>
        </a:defRPr>
      </a:lvl7pPr>
      <a:lvl8pPr marL="2919413" indent="-176213" algn="l" defTabSz="457200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"/>
        <a:tabLst>
          <a:tab pos="2286000" algn="l"/>
        </a:tabLst>
        <a:defRPr sz="2000">
          <a:solidFill>
            <a:srgbClr val="FFFF00"/>
          </a:solidFill>
          <a:latin typeface="+mn-lt"/>
        </a:defRPr>
      </a:lvl8pPr>
      <a:lvl9pPr marL="3376613" indent="-176213" algn="l" defTabSz="457200" rtl="0" fontAlgn="base">
        <a:spcBef>
          <a:spcPts val="500"/>
        </a:spcBef>
        <a:spcAft>
          <a:spcPct val="0"/>
        </a:spcAft>
        <a:buClr>
          <a:srgbClr val="FFFF00"/>
        </a:buClr>
        <a:buSzPct val="100000"/>
        <a:buFont typeface="Webdings" pitchFamily="18" charset="2"/>
        <a:buChar char=""/>
        <a:tabLst>
          <a:tab pos="2286000" algn="l"/>
        </a:tabLst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ourslu\classes\Astronomy\102\Lectures\animations\SgrDEGlyaround.mpeg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antwrp.gsfc.nasa.gov/apod/ap030930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ourslu\classes\Astronomy\102\Lectures\animations\SagSEGtime.mpeg" TargetMode="External"/><Relationship Id="rId1" Type="http://schemas.openxmlformats.org/officeDocument/2006/relationships/video" Target="file:///\\ourslu\classes\Astronomy\102\Lectures\animations\SagSEGdensity.mpeg" TargetMode="External"/><Relationship Id="rId6" Type="http://schemas.openxmlformats.org/officeDocument/2006/relationships/hyperlink" Target="http://www.astro.wesleyan.edu/~kvj/index.htm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file:///\\ourslu\classes\Astronomy\102\Lectures\animations\CanisMajor.mpeg" TargetMode="External"/><Relationship Id="rId1" Type="http://schemas.openxmlformats.org/officeDocument/2006/relationships/video" Target="file:///\\ourslu\classes\Astronomy\102\Lectures\animations\CanisMajorEvolution.mpeg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atlasoftheuniverse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en.wikipedia.org/wiki/Virgo_Cluster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en.wikipedia.org/wiki/Virgo_Clus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s://www.space.com/39424-el-gordo-galaxy-cluster-hubble-image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chandra.harvard.edu/photo/2014/perseusvirgo/" TargetMode="External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wmf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ftheuniverse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hyperlink" Target="http://www.ntia.doc.gov/osmhome/allochrt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hyperlink" Target="http://www.ntia.doc.gov/osmhome/allochrt.html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2.w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9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75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ic.edu/alfa/galf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ras.ucalgary.ca/IGPS/" TargetMode="Externa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png"/><Relationship Id="rId4" Type="http://schemas.openxmlformats.org/officeDocument/2006/relationships/hyperlink" Target="http://nedwww.ipac.caltech.edu/level5/Sept01/Hickson/Hickson_contents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-survey.org/project/introduction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00313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5400" dirty="0" smtClean="0"/>
              <a:t>SOAR 2018: Galaxies</a:t>
            </a:r>
          </a:p>
        </p:txBody>
      </p:sp>
      <p:pic>
        <p:nvPicPr>
          <p:cNvPr id="3075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Comic Sans M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Comic Sans MS"/>
              </a:rPr>
              <a:t>Priest Associate Professor of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Milky Way Growing?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75" y="841375"/>
            <a:ext cx="8913813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Galaxies merge with other galaxies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mtClean="0"/>
              <a:t> “Galactic Cannibalism”</a:t>
            </a:r>
          </a:p>
          <a:p>
            <a:pPr eaLnBrk="1" hangingPunct="1"/>
            <a:r>
              <a:rPr lang="en-US" altLang="en-US" smtClean="0"/>
              <a:t> Milky Way has two known merging galaxies</a:t>
            </a:r>
          </a:p>
          <a:p>
            <a:pPr lvl="1" eaLnBrk="1" hangingPunct="1"/>
            <a:r>
              <a:rPr lang="en-US" altLang="en-US" smtClean="0"/>
              <a:t> Dwarf Elliptical Galaxy in Sagittarius</a:t>
            </a:r>
          </a:p>
          <a:p>
            <a:pPr lvl="1" eaLnBrk="1" hangingPunct="1"/>
            <a:r>
              <a:rPr lang="en-US" altLang="en-US" smtClean="0"/>
              <a:t> Dwarf Galaxy in Canis Minor</a:t>
            </a:r>
          </a:p>
          <a:p>
            <a:pPr lvl="2" eaLnBrk="1" hangingPunct="1"/>
            <a:r>
              <a:rPr lang="en-US" altLang="en-US" smtClean="0"/>
              <a:t> Closest galaxy in process of merging</a:t>
            </a:r>
          </a:p>
          <a:p>
            <a:pPr eaLnBrk="1" hangingPunct="1"/>
            <a:r>
              <a:rPr lang="en-US" altLang="en-US" smtClean="0"/>
              <a:t> Researchers expect to find more!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Sagittarius Dwarf Elliptical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1375"/>
            <a:ext cx="9144000" cy="2038350"/>
          </a:xfrm>
        </p:spPr>
        <p:txBody>
          <a:bodyPr/>
          <a:lstStyle/>
          <a:p>
            <a:pPr eaLnBrk="1" hangingPunct="1"/>
            <a:r>
              <a:rPr lang="en-US" altLang="en-US" sz="3000" dirty="0" smtClean="0"/>
              <a:t> Part of the “Sagittarius Stream” of gas &amp; stars</a:t>
            </a:r>
          </a:p>
          <a:p>
            <a:pPr lvl="1" eaLnBrk="1" hangingPunct="1"/>
            <a:r>
              <a:rPr lang="en-US" altLang="en-US" sz="2600" dirty="0" smtClean="0"/>
              <a:t> 52 </a:t>
            </a:r>
            <a:r>
              <a:rPr lang="en-US" altLang="en-US" sz="2600" dirty="0" err="1" smtClean="0"/>
              <a:t>kly</a:t>
            </a:r>
            <a:r>
              <a:rPr lang="en-US" altLang="en-US" sz="2600" dirty="0" smtClean="0"/>
              <a:t> from galactic center</a:t>
            </a:r>
          </a:p>
          <a:p>
            <a:pPr lvl="1" eaLnBrk="1" hangingPunct="1"/>
            <a:r>
              <a:rPr lang="en-US" altLang="en-US" sz="2600" dirty="0" smtClean="0"/>
              <a:t> Has passed through MW 10 times</a:t>
            </a:r>
          </a:p>
          <a:p>
            <a:pPr lvl="2" eaLnBrk="1" hangingPunct="1"/>
            <a:r>
              <a:rPr lang="en-US" altLang="en-US" sz="2200" dirty="0" smtClean="0"/>
              <a:t> Dark Matter indicted by lack of disruption!</a:t>
            </a:r>
          </a:p>
        </p:txBody>
      </p:sp>
      <p:pic>
        <p:nvPicPr>
          <p:cNvPr id="14340" name="Picture 4" descr="SgrD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4111"/>
          <a:stretch>
            <a:fillRect/>
          </a:stretch>
        </p:blipFill>
        <p:spPr bwMode="auto">
          <a:xfrm>
            <a:off x="0" y="3665538"/>
            <a:ext cx="330517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SagDEGonM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2751138"/>
            <a:ext cx="5789612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253163" y="5851525"/>
            <a:ext cx="2890837" cy="1006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Stars of SgrDEG have different speeds than MW stars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1138" y="5665788"/>
            <a:ext cx="2890837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SgrDEG on far side of galactic center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grDEGlyaround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393825"/>
            <a:ext cx="5475287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Sagittarius Stream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8188"/>
            <a:ext cx="9144000" cy="2038350"/>
          </a:xfrm>
        </p:spPr>
        <p:txBody>
          <a:bodyPr/>
          <a:lstStyle/>
          <a:p>
            <a:pPr eaLnBrk="1" hangingPunct="1"/>
            <a:r>
              <a:rPr lang="en-US" altLang="en-US" sz="3000" smtClean="0"/>
              <a:t> Stars &amp; gas stripped from SgrDEG</a:t>
            </a:r>
            <a:endParaRPr lang="en-US" altLang="en-US" sz="3100" smtClean="0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286250" y="5454650"/>
            <a:ext cx="426243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“Flyaround” of Milky Way with Sagittarius Stream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41300" y="4870450"/>
            <a:ext cx="28908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hlinkClick r:id="rId4"/>
              </a:rPr>
              <a:t>APOD</a:t>
            </a:r>
            <a:r>
              <a:rPr lang="en-US" altLang="en-US" sz="2000">
                <a:solidFill>
                  <a:schemeClr val="tx1"/>
                </a:solidFill>
              </a:rPr>
              <a:t> image of Sagittarius Stream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15367" name="Picture 6" descr="SagDEGTidalStr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8825"/>
            <a:ext cx="35179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agSEGdensity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970088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agSEGtime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9685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Sagittarius Stream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8188"/>
            <a:ext cx="9144000" cy="2038350"/>
          </a:xfrm>
        </p:spPr>
        <p:txBody>
          <a:bodyPr/>
          <a:lstStyle/>
          <a:p>
            <a:pPr eaLnBrk="1" hangingPunct="1"/>
            <a:r>
              <a:rPr lang="en-US" altLang="en-US" sz="3000" smtClean="0"/>
              <a:t> Simulations of tidal stripping of SgrDEG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smtClean="0"/>
              <a:t>         ~ 2 billion BCE to 500 million CE</a:t>
            </a: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5119688" y="5613400"/>
            <a:ext cx="2979737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Color indicates time of tidal stripping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1063625" y="5613400"/>
            <a:ext cx="289083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Color indicates stellar density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Simulations by </a:t>
            </a:r>
            <a:r>
              <a:rPr lang="en-US" altLang="en-US" sz="2000">
                <a:solidFill>
                  <a:schemeClr val="tx1"/>
                </a:solidFill>
                <a:hlinkClick r:id="rId6"/>
              </a:rPr>
              <a:t>Kathryn V. Johnston</a:t>
            </a:r>
            <a:r>
              <a:rPr lang="en-US" altLang="en-US" sz="2000">
                <a:solidFill>
                  <a:schemeClr val="tx1"/>
                </a:solidFill>
              </a:rPr>
              <a:t>, Wesleyan University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Canis Minor Dwarf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1375"/>
            <a:ext cx="9144000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Discovered in 2003, 25 kly from MW center</a:t>
            </a:r>
          </a:p>
        </p:txBody>
      </p:sp>
      <p:pic>
        <p:nvPicPr>
          <p:cNvPr id="17412" name="Picture 4" descr="CMaDw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370013"/>
            <a:ext cx="7319962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anisMajorEvolution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83112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51363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CMi Dwarf</a:t>
            </a:r>
          </a:p>
        </p:txBody>
      </p:sp>
      <p:pic>
        <p:nvPicPr>
          <p:cNvPr id="18436" name="Picture 5" descr="CMaDwarfStr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430588"/>
            <a:ext cx="4570412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5030788" cy="2001837"/>
          </a:xfrm>
        </p:spPr>
        <p:txBody>
          <a:bodyPr/>
          <a:lstStyle/>
          <a:p>
            <a:pPr eaLnBrk="1" hangingPunct="1"/>
            <a:r>
              <a:rPr lang="en-US" altLang="en-US" sz="3000" smtClean="0"/>
              <a:t>Discovered in 2003</a:t>
            </a:r>
          </a:p>
          <a:p>
            <a:pPr eaLnBrk="1" hangingPunct="1"/>
            <a:r>
              <a:rPr lang="en-US" altLang="en-US" sz="3000" smtClean="0"/>
              <a:t>42 kly from MW center</a:t>
            </a:r>
          </a:p>
          <a:p>
            <a:pPr eaLnBrk="1" hangingPunct="1"/>
            <a:r>
              <a:rPr lang="en-US" altLang="en-US" sz="3000" smtClean="0"/>
              <a:t>Merging with MW</a:t>
            </a:r>
          </a:p>
        </p:txBody>
      </p:sp>
      <p:pic>
        <p:nvPicPr>
          <p:cNvPr id="10" name="Picture 5" descr="CMaDwarfStr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0"/>
            <a:ext cx="31003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anisMajor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25"/>
            <a:ext cx="459263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WRing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16038"/>
            <a:ext cx="5459412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 Ring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719138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Thick ring of stars beyond disk</a:t>
            </a:r>
          </a:p>
        </p:txBody>
      </p:sp>
      <p:pic>
        <p:nvPicPr>
          <p:cNvPr id="779269" name="Picture 5" descr="MWRINGIllustration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3188"/>
            <a:ext cx="73136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 Ring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3" y="719138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Due to past galactic collision?</a:t>
            </a:r>
          </a:p>
        </p:txBody>
      </p:sp>
      <p:pic>
        <p:nvPicPr>
          <p:cNvPr id="20484" name="Picture 4" descr="Cartwh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320800"/>
            <a:ext cx="82804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864350" y="4200525"/>
            <a:ext cx="1717675" cy="1920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Which of these galaxies passed through one to left?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40025" y="1477963"/>
            <a:ext cx="553720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Star formation in ring of shocked gas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2519363" y="1849438"/>
            <a:ext cx="11176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636963" y="1852613"/>
            <a:ext cx="152400" cy="59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Local Group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30188" y="841375"/>
            <a:ext cx="8683625" cy="2651125"/>
          </a:xfrm>
        </p:spPr>
        <p:txBody>
          <a:bodyPr/>
          <a:lstStyle/>
          <a:p>
            <a:r>
              <a:rPr lang="en-US" altLang="en-US" smtClean="0"/>
              <a:t> More than 54 galaxies</a:t>
            </a:r>
          </a:p>
          <a:p>
            <a:pPr lvl="1"/>
            <a:r>
              <a:rPr lang="en-US" altLang="en-US" smtClean="0"/>
              <a:t> Mostly dwarfs, including those merging with the Milky Way</a:t>
            </a:r>
          </a:p>
          <a:p>
            <a:r>
              <a:rPr lang="en-US" altLang="en-US" smtClean="0"/>
              <a:t>3 Major spiral galaxies</a:t>
            </a:r>
          </a:p>
          <a:p>
            <a:pPr lvl="1"/>
            <a:r>
              <a:rPr lang="en-US" altLang="en-US" smtClean="0"/>
              <a:t> Milky Way, Andromeda &amp; Triangulum</a:t>
            </a:r>
          </a:p>
          <a:p>
            <a:pPr lvl="1"/>
            <a:endParaRPr lang="en-US" altLang="en-US" smtClean="0"/>
          </a:p>
        </p:txBody>
      </p:sp>
      <p:pic>
        <p:nvPicPr>
          <p:cNvPr id="21508" name="Picture 2" descr="http://www.atlasoftheuniverse.com/localgrp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3490913" y="6611938"/>
            <a:ext cx="2162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/>
              <a:t>http://www.atlasoftheuniverse.com/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13535" b="4874"/>
          <a:stretch>
            <a:fillRect/>
          </a:stretch>
        </p:blipFill>
        <p:spPr bwMode="auto">
          <a:xfrm>
            <a:off x="0" y="1003300"/>
            <a:ext cx="91440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r="13638" b="4720"/>
          <a:stretch>
            <a:fillRect/>
          </a:stretch>
        </p:blipFill>
        <p:spPr bwMode="auto">
          <a:xfrm>
            <a:off x="0" y="1001713"/>
            <a:ext cx="9132888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r="13638" b="17206"/>
          <a:stretch>
            <a:fillRect/>
          </a:stretch>
        </p:blipFill>
        <p:spPr bwMode="auto">
          <a:xfrm>
            <a:off x="0" y="979488"/>
            <a:ext cx="91328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8" name="Group 237"/>
          <p:cNvGrpSpPr>
            <a:grpSpLocks/>
          </p:cNvGrpSpPr>
          <p:nvPr/>
        </p:nvGrpSpPr>
        <p:grpSpPr bwMode="auto">
          <a:xfrm>
            <a:off x="5427663" y="4025900"/>
            <a:ext cx="1446212" cy="847725"/>
            <a:chOff x="5427502" y="4026048"/>
            <a:chExt cx="1446946" cy="847425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6510726" y="4026048"/>
              <a:ext cx="357368" cy="22058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653674" y="4040331"/>
              <a:ext cx="220774" cy="29834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40715" y="4364066"/>
              <a:ext cx="382781" cy="201541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158123" y="4262502"/>
              <a:ext cx="324014" cy="92042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583156" y="4581476"/>
              <a:ext cx="619439" cy="29199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427502" y="4362479"/>
              <a:ext cx="695678" cy="9521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/>
          <p:cNvGrpSpPr>
            <a:grpSpLocks/>
          </p:cNvGrpSpPr>
          <p:nvPr/>
        </p:nvGrpSpPr>
        <p:grpSpPr bwMode="auto">
          <a:xfrm>
            <a:off x="5886450" y="5549900"/>
            <a:ext cx="839788" cy="323850"/>
            <a:chOff x="5886270" y="5550002"/>
            <a:chExt cx="840414" cy="323372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5886270" y="5597557"/>
              <a:ext cx="517911" cy="27581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6439132" y="5550002"/>
              <a:ext cx="190642" cy="36459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6671080" y="5553172"/>
              <a:ext cx="55604" cy="26948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>
            <a:grpSpLocks/>
          </p:cNvGrpSpPr>
          <p:nvPr/>
        </p:nvGrpSpPr>
        <p:grpSpPr bwMode="auto">
          <a:xfrm>
            <a:off x="5857875" y="5199063"/>
            <a:ext cx="360363" cy="106362"/>
            <a:chOff x="5857875" y="5198574"/>
            <a:chExt cx="360953" cy="107351"/>
          </a:xfrm>
        </p:grpSpPr>
        <p:cxnSp>
          <p:nvCxnSpPr>
            <p:cNvPr id="45" name="Straight Connector 44"/>
            <p:cNvCxnSpPr/>
            <p:nvPr/>
          </p:nvCxnSpPr>
          <p:spPr>
            <a:xfrm flipH="1" flipV="1">
              <a:off x="5873776" y="5198574"/>
              <a:ext cx="341872" cy="1922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873776" y="5230619"/>
              <a:ext cx="345052" cy="7530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5857875" y="5214597"/>
              <a:ext cx="0" cy="72101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 228"/>
          <p:cNvGrpSpPr>
            <a:grpSpLocks/>
          </p:cNvGrpSpPr>
          <p:nvPr/>
        </p:nvGrpSpPr>
        <p:grpSpPr bwMode="auto">
          <a:xfrm>
            <a:off x="312738" y="1512888"/>
            <a:ext cx="865187" cy="2335212"/>
            <a:chOff x="311944" y="1512095"/>
            <a:chExt cx="866421" cy="2336006"/>
          </a:xfrm>
        </p:grpSpPr>
        <p:cxnSp>
          <p:nvCxnSpPr>
            <p:cNvPr id="92" name="Straight Connector 91"/>
            <p:cNvCxnSpPr/>
            <p:nvPr/>
          </p:nvCxnSpPr>
          <p:spPr>
            <a:xfrm flipH="1">
              <a:off x="809540" y="3694062"/>
              <a:ext cx="368825" cy="154039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412099" y="3298639"/>
              <a:ext cx="360877" cy="541522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408919" y="2985796"/>
              <a:ext cx="257542" cy="26202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37845" y="2506208"/>
              <a:ext cx="41334" cy="44147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637845" y="2085377"/>
              <a:ext cx="17488" cy="355721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11944" y="1512095"/>
              <a:ext cx="330671" cy="52881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>
            <a:grpSpLocks/>
          </p:cNvGrpSpPr>
          <p:nvPr/>
        </p:nvGrpSpPr>
        <p:grpSpPr bwMode="auto">
          <a:xfrm>
            <a:off x="2452688" y="2089150"/>
            <a:ext cx="798512" cy="1092200"/>
            <a:chOff x="2452688" y="2088358"/>
            <a:chExt cx="797719" cy="1092995"/>
          </a:xfrm>
        </p:grpSpPr>
        <p:cxnSp>
          <p:nvCxnSpPr>
            <p:cNvPr id="121" name="Straight Connector 120"/>
            <p:cNvCxnSpPr/>
            <p:nvPr/>
          </p:nvCxnSpPr>
          <p:spPr>
            <a:xfrm flipH="1">
              <a:off x="2452688" y="2107422"/>
              <a:ext cx="19031" cy="19540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812692" y="2242458"/>
              <a:ext cx="53921" cy="152511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 flipV="1">
              <a:off x="2500266" y="2088358"/>
              <a:ext cx="352075" cy="12391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2819036" y="2426742"/>
              <a:ext cx="255334" cy="19699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 flipV="1">
              <a:off x="3104502" y="2661863"/>
              <a:ext cx="98327" cy="26054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 flipV="1">
              <a:off x="3213931" y="2974828"/>
              <a:ext cx="36476" cy="20652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>
            <a:grpSpLocks/>
          </p:cNvGrpSpPr>
          <p:nvPr/>
        </p:nvGrpSpPr>
        <p:grpSpPr bwMode="auto">
          <a:xfrm>
            <a:off x="4038600" y="2252663"/>
            <a:ext cx="1239838" cy="928687"/>
            <a:chOff x="4038599" y="2252663"/>
            <a:chExt cx="1240632" cy="928688"/>
          </a:xfrm>
        </p:grpSpPr>
        <p:cxnSp>
          <p:nvCxnSpPr>
            <p:cNvPr id="139" name="Straight Connector 138"/>
            <p:cNvCxnSpPr/>
            <p:nvPr/>
          </p:nvCxnSpPr>
          <p:spPr>
            <a:xfrm flipH="1">
              <a:off x="4038599" y="2552700"/>
              <a:ext cx="292287" cy="611189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4369010" y="2252663"/>
              <a:ext cx="413014" cy="26035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4769317" y="2566988"/>
              <a:ext cx="424134" cy="33655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4048130" y="2932114"/>
              <a:ext cx="667177" cy="24923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5207747" y="2574925"/>
              <a:ext cx="9531" cy="11430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5229986" y="2595563"/>
              <a:ext cx="49245" cy="93662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5226809" y="2562225"/>
              <a:ext cx="42890" cy="1270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4812207" y="2254250"/>
              <a:ext cx="374890" cy="28416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3206750" y="3109913"/>
            <a:ext cx="7731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Polaris</a:t>
            </a:r>
          </a:p>
        </p:txBody>
      </p:sp>
      <p:grpSp>
        <p:nvGrpSpPr>
          <p:cNvPr id="245" name="Group 244"/>
          <p:cNvGrpSpPr>
            <a:grpSpLocks/>
          </p:cNvGrpSpPr>
          <p:nvPr/>
        </p:nvGrpSpPr>
        <p:grpSpPr bwMode="auto">
          <a:xfrm>
            <a:off x="4618038" y="3522663"/>
            <a:ext cx="588962" cy="565150"/>
            <a:chOff x="4617773" y="3523138"/>
            <a:chExt cx="588895" cy="564357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5141588" y="3523138"/>
              <a:ext cx="65080" cy="25364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4873331" y="3846534"/>
              <a:ext cx="55557" cy="164868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617773" y="4030425"/>
              <a:ext cx="239685" cy="5707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962221" y="3798975"/>
              <a:ext cx="234923" cy="1743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4" name="Straight Connector 173"/>
          <p:cNvCxnSpPr/>
          <p:nvPr/>
        </p:nvCxnSpPr>
        <p:spPr>
          <a:xfrm flipH="1">
            <a:off x="1258888" y="3232150"/>
            <a:ext cx="1922462" cy="433388"/>
          </a:xfrm>
          <a:prstGeom prst="line">
            <a:avLst/>
          </a:prstGeom>
          <a:ln w="6350">
            <a:solidFill>
              <a:srgbClr val="FF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 rot="20848596">
            <a:off x="1339850" y="3425825"/>
            <a:ext cx="1725613" cy="261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FFFFFF"/>
                </a:solidFill>
                <a:latin typeface="Comic Sans MS" pitchFamily="66" charset="0"/>
              </a:rPr>
              <a:t>Pointer stars point to …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876925" y="3795713"/>
            <a:ext cx="103981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 err="1">
                <a:latin typeface="+mn-lt"/>
              </a:rPr>
              <a:t>Alpheratz</a:t>
            </a:r>
            <a:endParaRPr lang="en-US" sz="1200" dirty="0">
              <a:latin typeface="+mn-lt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157913" y="3027363"/>
            <a:ext cx="10398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 err="1">
                <a:latin typeface="+mn-lt"/>
              </a:rPr>
              <a:t>Scheat</a:t>
            </a:r>
            <a:endParaRPr lang="en-US" sz="1200" dirty="0">
              <a:latin typeface="+mn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441950" y="4860925"/>
            <a:ext cx="1038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Almach</a:t>
            </a:r>
            <a:endParaRPr lang="en-US" sz="1200" dirty="0">
              <a:latin typeface="+mn-lt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855913" y="2003425"/>
            <a:ext cx="773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Little Dipper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49275" y="2138363"/>
            <a:ext cx="7731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Big Dipper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857750" y="2093913"/>
            <a:ext cx="77311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Cepheus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064000" y="3521075"/>
            <a:ext cx="1100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Cassiopeia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7669213" y="4244975"/>
            <a:ext cx="89376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Algenib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969250" y="3271838"/>
            <a:ext cx="103981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Markab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189663" y="5094288"/>
            <a:ext cx="13700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Rasalmothallah</a:t>
            </a:r>
            <a:endParaRPr lang="en-US" sz="1200" dirty="0">
              <a:latin typeface="+mn-lt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3736975" y="5708650"/>
            <a:ext cx="1038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Capella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794250" y="5648325"/>
            <a:ext cx="7080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Algol</a:t>
            </a:r>
          </a:p>
        </p:txBody>
      </p:sp>
      <p:sp>
        <p:nvSpPr>
          <p:cNvPr id="170" name="Freeform 169"/>
          <p:cNvSpPr/>
          <p:nvPr/>
        </p:nvSpPr>
        <p:spPr>
          <a:xfrm>
            <a:off x="4973638" y="5475288"/>
            <a:ext cx="160337" cy="239712"/>
          </a:xfrm>
          <a:custGeom>
            <a:avLst/>
            <a:gdLst>
              <a:gd name="connsiteX0" fmla="*/ 0 w 114300"/>
              <a:gd name="connsiteY0" fmla="*/ 142875 h 142875"/>
              <a:gd name="connsiteX1" fmla="*/ 52388 w 114300"/>
              <a:gd name="connsiteY1" fmla="*/ 54769 h 142875"/>
              <a:gd name="connsiteX2" fmla="*/ 57150 w 114300"/>
              <a:gd name="connsiteY2" fmla="*/ 114300 h 142875"/>
              <a:gd name="connsiteX3" fmla="*/ 114300 w 114300"/>
              <a:gd name="connsiteY3" fmla="*/ 0 h 142875"/>
              <a:gd name="connsiteX0" fmla="*/ 0 w 123518"/>
              <a:gd name="connsiteY0" fmla="*/ 145761 h 145761"/>
              <a:gd name="connsiteX1" fmla="*/ 61606 w 123518"/>
              <a:gd name="connsiteY1" fmla="*/ 54769 h 145761"/>
              <a:gd name="connsiteX2" fmla="*/ 66368 w 123518"/>
              <a:gd name="connsiteY2" fmla="*/ 114300 h 145761"/>
              <a:gd name="connsiteX3" fmla="*/ 123518 w 123518"/>
              <a:gd name="connsiteY3" fmla="*/ 0 h 145761"/>
              <a:gd name="connsiteX0" fmla="*/ 0 w 123518"/>
              <a:gd name="connsiteY0" fmla="*/ 145761 h 145761"/>
              <a:gd name="connsiteX1" fmla="*/ 65293 w 123518"/>
              <a:gd name="connsiteY1" fmla="*/ 69201 h 145761"/>
              <a:gd name="connsiteX2" fmla="*/ 66368 w 123518"/>
              <a:gd name="connsiteY2" fmla="*/ 114300 h 145761"/>
              <a:gd name="connsiteX3" fmla="*/ 123518 w 123518"/>
              <a:gd name="connsiteY3" fmla="*/ 0 h 145761"/>
              <a:gd name="connsiteX0" fmla="*/ 0 w 123518"/>
              <a:gd name="connsiteY0" fmla="*/ 145761 h 145761"/>
              <a:gd name="connsiteX1" fmla="*/ 65293 w 123518"/>
              <a:gd name="connsiteY1" fmla="*/ 69201 h 145761"/>
              <a:gd name="connsiteX2" fmla="*/ 55306 w 123518"/>
              <a:gd name="connsiteY2" fmla="*/ 109970 h 145761"/>
              <a:gd name="connsiteX3" fmla="*/ 123518 w 123518"/>
              <a:gd name="connsiteY3" fmla="*/ 0 h 145761"/>
              <a:gd name="connsiteX0" fmla="*/ 0 w 123518"/>
              <a:gd name="connsiteY0" fmla="*/ 145761 h 145761"/>
              <a:gd name="connsiteX1" fmla="*/ 57919 w 123518"/>
              <a:gd name="connsiteY1" fmla="*/ 66314 h 145761"/>
              <a:gd name="connsiteX2" fmla="*/ 55306 w 123518"/>
              <a:gd name="connsiteY2" fmla="*/ 109970 h 145761"/>
              <a:gd name="connsiteX3" fmla="*/ 123518 w 123518"/>
              <a:gd name="connsiteY3" fmla="*/ 0 h 145761"/>
              <a:gd name="connsiteX0" fmla="*/ 0 w 123518"/>
              <a:gd name="connsiteY0" fmla="*/ 145761 h 145761"/>
              <a:gd name="connsiteX1" fmla="*/ 57919 w 123518"/>
              <a:gd name="connsiteY1" fmla="*/ 66314 h 145761"/>
              <a:gd name="connsiteX2" fmla="*/ 55306 w 123518"/>
              <a:gd name="connsiteY2" fmla="*/ 109970 h 145761"/>
              <a:gd name="connsiteX3" fmla="*/ 123518 w 123518"/>
              <a:gd name="connsiteY3" fmla="*/ 0 h 145761"/>
              <a:gd name="connsiteX0" fmla="*/ 0 w 123518"/>
              <a:gd name="connsiteY0" fmla="*/ 145761 h 145761"/>
              <a:gd name="connsiteX1" fmla="*/ 57919 w 123518"/>
              <a:gd name="connsiteY1" fmla="*/ 66314 h 145761"/>
              <a:gd name="connsiteX2" fmla="*/ 55306 w 123518"/>
              <a:gd name="connsiteY2" fmla="*/ 109970 h 145761"/>
              <a:gd name="connsiteX3" fmla="*/ 123518 w 123518"/>
              <a:gd name="connsiteY3" fmla="*/ 0 h 14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18" h="145761">
                <a:moveTo>
                  <a:pt x="0" y="145761"/>
                </a:moveTo>
                <a:cubicBezTo>
                  <a:pt x="21431" y="104089"/>
                  <a:pt x="43170" y="70836"/>
                  <a:pt x="57919" y="66314"/>
                </a:cubicBezTo>
                <a:cubicBezTo>
                  <a:pt x="72668" y="61792"/>
                  <a:pt x="40685" y="121022"/>
                  <a:pt x="55306" y="109970"/>
                </a:cubicBezTo>
                <a:cubicBezTo>
                  <a:pt x="69927" y="98918"/>
                  <a:pt x="100102" y="52586"/>
                  <a:pt x="123518" y="0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5127625" y="2676525"/>
            <a:ext cx="882650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omic Sans MS" pitchFamily="66" charset="0"/>
                <a:sym typeface="Symbol" pitchFamily="18" charset="2"/>
              </a:rPr>
              <a:t> Cephei</a:t>
            </a:r>
            <a:endParaRPr lang="en-US" altLang="en-US" sz="1200">
              <a:latin typeface="Comic Sans MS" pitchFamily="66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921375" y="4587875"/>
            <a:ext cx="1100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Andromeda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712075" y="2330450"/>
            <a:ext cx="1100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Pegasus</a:t>
            </a:r>
          </a:p>
        </p:txBody>
      </p:sp>
      <p:grpSp>
        <p:nvGrpSpPr>
          <p:cNvPr id="232" name="Group 231"/>
          <p:cNvGrpSpPr>
            <a:grpSpLocks/>
          </p:cNvGrpSpPr>
          <p:nvPr/>
        </p:nvGrpSpPr>
        <p:grpSpPr bwMode="auto">
          <a:xfrm>
            <a:off x="4419600" y="4452938"/>
            <a:ext cx="963613" cy="1744662"/>
            <a:chOff x="4420229" y="4452939"/>
            <a:chExt cx="963777" cy="1745246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4677448" y="4721316"/>
              <a:ext cx="4764" cy="146099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682212" y="4907116"/>
              <a:ext cx="4763" cy="22550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621876" y="5185021"/>
              <a:ext cx="53984" cy="16674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420229" y="5381937"/>
              <a:ext cx="177830" cy="11751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4712379" y="5175493"/>
              <a:ext cx="250868" cy="10798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4999766" y="5302535"/>
              <a:ext cx="134960" cy="13180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5166481" y="5467691"/>
              <a:ext cx="71450" cy="4446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4625052" y="5393054"/>
              <a:ext cx="109556" cy="409712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 flipV="1">
              <a:off x="4753661" y="5858346"/>
              <a:ext cx="107968" cy="18262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4891797" y="6072731"/>
              <a:ext cx="141311" cy="12386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069628" y="6136252"/>
              <a:ext cx="60335" cy="6193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5271274" y="5434342"/>
              <a:ext cx="112732" cy="7781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H="1">
              <a:off x="4696501" y="4452939"/>
              <a:ext cx="549368" cy="23820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TextBox 213"/>
          <p:cNvSpPr txBox="1"/>
          <p:nvPr/>
        </p:nvSpPr>
        <p:spPr>
          <a:xfrm>
            <a:off x="8235950" y="1585913"/>
            <a:ext cx="7731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Enif</a:t>
            </a:r>
            <a:endParaRPr lang="en-US" sz="1200" dirty="0">
              <a:latin typeface="+mn-lt"/>
            </a:endParaRPr>
          </a:p>
        </p:txBody>
      </p:sp>
      <p:grpSp>
        <p:nvGrpSpPr>
          <p:cNvPr id="247" name="Group 246"/>
          <p:cNvGrpSpPr>
            <a:grpSpLocks/>
          </p:cNvGrpSpPr>
          <p:nvPr/>
        </p:nvGrpSpPr>
        <p:grpSpPr bwMode="auto">
          <a:xfrm>
            <a:off x="6904038" y="3144838"/>
            <a:ext cx="1131887" cy="1241425"/>
            <a:chOff x="6903887" y="3144980"/>
            <a:chExt cx="1131469" cy="1241348"/>
          </a:xfrm>
        </p:grpSpPr>
        <p:grpSp>
          <p:nvGrpSpPr>
            <p:cNvPr id="22581" name="Group 240"/>
            <p:cNvGrpSpPr>
              <a:grpSpLocks/>
            </p:cNvGrpSpPr>
            <p:nvPr/>
          </p:nvGrpSpPr>
          <p:grpSpPr bwMode="auto">
            <a:xfrm>
              <a:off x="6903887" y="3162551"/>
              <a:ext cx="1131469" cy="1223777"/>
              <a:chOff x="6903887" y="3162551"/>
              <a:chExt cx="1131469" cy="122377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6903887" y="3162441"/>
                <a:ext cx="261840" cy="823862"/>
              </a:xfrm>
              <a:prstGeom prst="line">
                <a:avLst/>
              </a:prstGeom>
              <a:ln w="63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>
                <a:off x="7710039" y="3340230"/>
                <a:ext cx="325317" cy="1034986"/>
              </a:xfrm>
              <a:prstGeom prst="line">
                <a:avLst/>
              </a:prstGeom>
              <a:ln w="63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6916582" y="4019638"/>
                <a:ext cx="768066" cy="366690"/>
              </a:xfrm>
              <a:prstGeom prst="line">
                <a:avLst/>
              </a:prstGeom>
              <a:ln w="63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/>
            <p:cNvCxnSpPr/>
            <p:nvPr/>
          </p:nvCxnSpPr>
          <p:spPr>
            <a:xfrm flipH="1" flipV="1">
              <a:off x="7203813" y="3144980"/>
              <a:ext cx="817261" cy="16667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>
            <a:grpSpLocks/>
          </p:cNvGrpSpPr>
          <p:nvPr/>
        </p:nvGrpSpPr>
        <p:grpSpPr bwMode="auto">
          <a:xfrm>
            <a:off x="7077075" y="1466850"/>
            <a:ext cx="1817688" cy="1836738"/>
            <a:chOff x="7077075" y="1466852"/>
            <a:chExt cx="1816894" cy="1835944"/>
          </a:xfrm>
        </p:grpSpPr>
        <p:cxnSp>
          <p:nvCxnSpPr>
            <p:cNvPr id="198" name="Straight Connector 197"/>
            <p:cNvCxnSpPr/>
            <p:nvPr/>
          </p:nvCxnSpPr>
          <p:spPr>
            <a:xfrm flipH="1" flipV="1">
              <a:off x="7077075" y="2847380"/>
              <a:ext cx="82514" cy="258651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7080249" y="2290409"/>
              <a:ext cx="333229" cy="509367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 flipV="1">
              <a:off x="7384915" y="1914333"/>
              <a:ext cx="38083" cy="336405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 flipV="1">
              <a:off x="7813353" y="1466852"/>
              <a:ext cx="201525" cy="37131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7524554" y="1885771"/>
              <a:ext cx="493497" cy="100921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V="1">
              <a:off x="7192912" y="2974325"/>
              <a:ext cx="222153" cy="15233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 flipV="1">
              <a:off x="8655948" y="1884185"/>
              <a:ext cx="238021" cy="523649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8457597" y="2441156"/>
              <a:ext cx="431611" cy="51095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8057721" y="3061600"/>
              <a:ext cx="250715" cy="241196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7453149" y="2926721"/>
              <a:ext cx="46017" cy="28563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V="1">
              <a:off x="8341760" y="2985433"/>
              <a:ext cx="76167" cy="52364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kern="0" dirty="0" smtClean="0"/>
              <a:t>The Sky Tonight</a:t>
            </a:r>
            <a:endParaRPr lang="en-US" kern="0" dirty="0"/>
          </a:p>
        </p:txBody>
      </p:sp>
      <p:sp>
        <p:nvSpPr>
          <p:cNvPr id="235" name="TextBox 234"/>
          <p:cNvSpPr txBox="1"/>
          <p:nvPr/>
        </p:nvSpPr>
        <p:spPr>
          <a:xfrm>
            <a:off x="4562475" y="4024313"/>
            <a:ext cx="14954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dirty="0">
                <a:solidFill>
                  <a:srgbClr val="FFFFFF"/>
                </a:solidFill>
                <a:latin typeface="+mn-lt"/>
              </a:rPr>
              <a:t>Andromeda Galaxy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6349682" y="4857102"/>
            <a:ext cx="14954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FFFF"/>
                </a:solidFill>
                <a:latin typeface="+mn-lt"/>
              </a:rPr>
              <a:t>Triangulum Galaxy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454650" y="5283200"/>
            <a:ext cx="1100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Triangulum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883275" y="5654675"/>
            <a:ext cx="1100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cap="small" dirty="0">
                <a:latin typeface="+mn-lt"/>
              </a:rPr>
              <a:t>Aries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7067550" y="3290888"/>
            <a:ext cx="8001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FFFF00"/>
                </a:solidFill>
                <a:latin typeface="+mn-lt"/>
              </a:rPr>
              <a:t>Great Square of Pegasus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714750" y="4959350"/>
            <a:ext cx="9255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cap="small" dirty="0">
                <a:latin typeface="+mn-lt"/>
              </a:rPr>
              <a:t>Perseus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962025"/>
            <a:ext cx="4333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 Looking NE from Canton at 9:30 pm</a:t>
            </a:r>
            <a:endParaRPr lang="en-US" sz="1600" dirty="0"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273650" y="4929103"/>
            <a:ext cx="110918" cy="102802"/>
          </a:xfrm>
          <a:prstGeom prst="ellipse">
            <a:avLst/>
          </a:prstGeom>
          <a:noFill/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2" grpId="0"/>
      <p:bldP spid="193" grpId="0"/>
      <p:bldP spid="194" grpId="0"/>
      <p:bldP spid="214" grpId="0"/>
      <p:bldP spid="235" grpId="0"/>
      <p:bldP spid="236" grpId="0"/>
      <p:bldP spid="243" grpId="0"/>
      <p:bldP spid="244" grpId="0"/>
      <p:bldP spid="249" grpId="0"/>
      <p:bldP spid="25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Galaxies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808080"/>
                </a:solidFill>
              </a:rPr>
              <a:t> 9/4/18</a:t>
            </a:r>
          </a:p>
          <a:p>
            <a:pPr lvl="1"/>
            <a:r>
              <a:rPr lang="en-US" altLang="en-US" dirty="0" smtClean="0">
                <a:solidFill>
                  <a:srgbClr val="808080"/>
                </a:solidFill>
              </a:rPr>
              <a:t> Milky Way Galaxy Contents &amp; Motions</a:t>
            </a:r>
          </a:p>
          <a:p>
            <a:r>
              <a:rPr lang="en-US" altLang="en-US" dirty="0" smtClean="0"/>
              <a:t> 9/11/18</a:t>
            </a:r>
          </a:p>
          <a:p>
            <a:pPr lvl="1"/>
            <a:r>
              <a:rPr lang="en-US" altLang="en-US" dirty="0" smtClean="0"/>
              <a:t> Milky Way Environment &amp; the Local Group</a:t>
            </a:r>
          </a:p>
          <a:p>
            <a:r>
              <a:rPr lang="en-US" altLang="en-US" dirty="0" smtClean="0"/>
              <a:t> 9/18/18</a:t>
            </a:r>
          </a:p>
          <a:p>
            <a:pPr lvl="1"/>
            <a:r>
              <a:rPr lang="en-US" altLang="en-US" dirty="0" smtClean="0"/>
              <a:t> Other Galaxies &amp; Clusters of Galaxies</a:t>
            </a:r>
          </a:p>
          <a:p>
            <a:r>
              <a:rPr lang="en-US" altLang="en-US" dirty="0" smtClean="0"/>
              <a:t> 9/30/18</a:t>
            </a:r>
          </a:p>
          <a:p>
            <a:pPr lvl="1"/>
            <a:r>
              <a:rPr lang="en-US" altLang="en-US" dirty="0" smtClean="0"/>
              <a:t> Expansion, History &amp; Evolution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23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23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H="1">
            <a:off x="5591175" y="1179513"/>
            <a:ext cx="1647825" cy="658812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84888" y="1195388"/>
            <a:ext cx="1162050" cy="1109662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295775" y="2332038"/>
            <a:ext cx="1743075" cy="571500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95750" y="1852613"/>
            <a:ext cx="1438275" cy="157162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441450" y="2924175"/>
            <a:ext cx="2789238" cy="842963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74738" y="1941513"/>
            <a:ext cx="2967037" cy="68262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503488" y="5211763"/>
            <a:ext cx="1449387" cy="279400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420938" y="5503863"/>
            <a:ext cx="1533525" cy="160337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2401888" y="5233988"/>
            <a:ext cx="69850" cy="404812"/>
          </a:xfrm>
          <a:prstGeom prst="line">
            <a:avLst/>
          </a:prstGeom>
          <a:ln w="63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31063" y="960438"/>
            <a:ext cx="12414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</a:rPr>
              <a:t>Alpheratz</a:t>
            </a:r>
            <a:endParaRPr lang="en-US" sz="1600" dirty="0">
              <a:latin typeface="+mn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274763" y="3760788"/>
            <a:ext cx="10382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</a:rPr>
              <a:t>Almach</a:t>
            </a:r>
            <a:endParaRPr lang="en-US" sz="1600" dirty="0">
              <a:latin typeface="+mn-lt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4002088" y="5360988"/>
            <a:ext cx="17160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</a:rPr>
              <a:t>Rasalmothallah</a:t>
            </a:r>
            <a:endParaRPr lang="en-US" sz="1600" dirty="0">
              <a:latin typeface="+mn-lt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857375" y="2216150"/>
            <a:ext cx="19859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cap="small" dirty="0">
                <a:latin typeface="+mn-lt"/>
              </a:rPr>
              <a:t>Andromeda</a:t>
            </a:r>
          </a:p>
        </p:txBody>
      </p:sp>
      <p:sp>
        <p:nvSpPr>
          <p:cNvPr id="23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kern="0" dirty="0" smtClean="0"/>
              <a:t>Finding Galaxies</a:t>
            </a:r>
            <a:endParaRPr lang="en-US" kern="0" dirty="0"/>
          </a:p>
        </p:txBody>
      </p:sp>
      <p:sp>
        <p:nvSpPr>
          <p:cNvPr id="235" name="TextBox 234"/>
          <p:cNvSpPr txBox="1"/>
          <p:nvPr/>
        </p:nvSpPr>
        <p:spPr>
          <a:xfrm>
            <a:off x="2189163" y="944563"/>
            <a:ext cx="14954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dirty="0">
                <a:solidFill>
                  <a:srgbClr val="FFFFFF"/>
                </a:solidFill>
                <a:latin typeface="+mn-lt"/>
              </a:rPr>
              <a:t>Andromeda Galaxy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4464050" y="4452938"/>
            <a:ext cx="14954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dirty="0">
                <a:solidFill>
                  <a:srgbClr val="FFFFFF"/>
                </a:solidFill>
                <a:latin typeface="+mn-lt"/>
              </a:rPr>
              <a:t>Triangulum Galaxy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2236788" y="5676900"/>
            <a:ext cx="17684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cap="small" dirty="0">
                <a:latin typeface="+mn-lt"/>
              </a:rPr>
              <a:t>Triangulum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169025" y="1284288"/>
            <a:ext cx="1100138" cy="1076325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4319588" y="2408238"/>
            <a:ext cx="1779587" cy="579437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4087813" y="2097088"/>
            <a:ext cx="136525" cy="727075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 flipV="1">
            <a:off x="3751263" y="1419225"/>
            <a:ext cx="303212" cy="539750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3740150" y="1206500"/>
            <a:ext cx="92075" cy="160338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3962400" y="2998788"/>
            <a:ext cx="290513" cy="2386012"/>
          </a:xfrm>
          <a:prstGeom prst="line">
            <a:avLst/>
          </a:prstGeom>
          <a:ln>
            <a:solidFill>
              <a:srgbClr val="FFFF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4087813" y="4549775"/>
            <a:ext cx="255587" cy="25400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Andromeda Galaxy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Local Group’s Largest Galaxy</a:t>
            </a:r>
          </a:p>
          <a:p>
            <a:pPr lvl="1"/>
            <a:r>
              <a:rPr lang="en-US" altLang="en-US" smtClean="0"/>
              <a:t> One Trillion Stars (10</a:t>
            </a:r>
            <a:r>
              <a:rPr lang="en-US" altLang="en-US" baseline="30000" smtClean="0"/>
              <a:t>12</a:t>
            </a:r>
            <a:r>
              <a:rPr lang="en-US" altLang="en-US" smtClean="0"/>
              <a:t>)</a:t>
            </a:r>
          </a:p>
          <a:p>
            <a:pPr lvl="1"/>
            <a:r>
              <a:rPr lang="en-US" altLang="en-US" smtClean="0"/>
              <a:t> 2.5 million light-years away </a:t>
            </a:r>
          </a:p>
          <a:p>
            <a:pPr lvl="2"/>
            <a:r>
              <a:rPr lang="en-US" altLang="en-US" smtClean="0"/>
              <a:t> 1.5 x 10</a:t>
            </a:r>
            <a:r>
              <a:rPr lang="en-US" altLang="en-US" baseline="30000" smtClean="0"/>
              <a:t>19 </a:t>
            </a:r>
            <a:r>
              <a:rPr lang="en-US" altLang="en-US" smtClean="0"/>
              <a:t>mi (1 ly = 5.88 x10</a:t>
            </a:r>
            <a:r>
              <a:rPr lang="en-US" altLang="en-US" baseline="30000" smtClean="0"/>
              <a:t>12</a:t>
            </a:r>
            <a:r>
              <a:rPr lang="en-US" altLang="en-US" smtClean="0"/>
              <a:t> miles ~ 6 trillioin)</a:t>
            </a:r>
          </a:p>
          <a:p>
            <a:pPr lvl="1"/>
            <a:r>
              <a:rPr lang="en-US" altLang="en-US" smtClean="0"/>
              <a:t> 200,000,000 M</a:t>
            </a:r>
            <a:r>
              <a:rPr lang="en-US" altLang="en-US" baseline="-25000" smtClean="0">
                <a:sym typeface="Wingdings" pitchFamily="2" charset="2"/>
              </a:rPr>
              <a:t></a:t>
            </a:r>
            <a:r>
              <a:rPr lang="en-US" altLang="en-US" smtClean="0">
                <a:sym typeface="Wingdings" pitchFamily="2" charset="2"/>
              </a:rPr>
              <a:t> black hole in center</a:t>
            </a:r>
          </a:p>
          <a:p>
            <a:pPr lvl="1"/>
            <a:r>
              <a:rPr lang="en-US" altLang="en-US" smtClean="0">
                <a:sym typeface="Wingdings" pitchFamily="2" charset="2"/>
              </a:rPr>
              <a:t> Approaching us at 300 km/s (190 miles/sec)</a:t>
            </a:r>
          </a:p>
          <a:p>
            <a:pPr lvl="2"/>
            <a:r>
              <a:rPr lang="en-US" altLang="en-US" smtClean="0">
                <a:sym typeface="Wingdings" pitchFamily="2" charset="2"/>
              </a:rPr>
              <a:t> Should collide with Milky Way in ~4 billion years</a:t>
            </a:r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news.utah.edu/wp-content/uploads/M31NMmosaic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325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6963" y="5627688"/>
            <a:ext cx="2532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M110 – Dwarf Galaxy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5863" y="2398713"/>
            <a:ext cx="25320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M32 – Dwarf Galaxy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Triangulum Galaxy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Pinwheel Galaxy (M 101)</a:t>
            </a:r>
          </a:p>
          <a:p>
            <a:pPr lvl="1"/>
            <a:r>
              <a:rPr lang="en-US" altLang="en-US" smtClean="0"/>
              <a:t> 40 Billion Stars (10</a:t>
            </a:r>
            <a:r>
              <a:rPr lang="en-US" altLang="en-US" baseline="30000" smtClean="0"/>
              <a:t>10</a:t>
            </a:r>
            <a:r>
              <a:rPr lang="en-US" altLang="en-US" smtClean="0"/>
              <a:t>)</a:t>
            </a:r>
          </a:p>
          <a:p>
            <a:pPr lvl="1"/>
            <a:r>
              <a:rPr lang="en-US" altLang="en-US" smtClean="0"/>
              <a:t> 3 million light-years away </a:t>
            </a:r>
          </a:p>
          <a:p>
            <a:pPr lvl="2"/>
            <a:r>
              <a:rPr lang="en-US" altLang="en-US" smtClean="0"/>
              <a:t> 1.5 x 10</a:t>
            </a:r>
            <a:r>
              <a:rPr lang="en-US" altLang="en-US" baseline="30000" smtClean="0"/>
              <a:t>19 </a:t>
            </a:r>
            <a:r>
              <a:rPr lang="en-US" altLang="en-US" smtClean="0"/>
              <a:t>mi (1 ly = 5.88 x10</a:t>
            </a:r>
            <a:r>
              <a:rPr lang="en-US" altLang="en-US" baseline="30000" smtClean="0"/>
              <a:t>12</a:t>
            </a:r>
            <a:r>
              <a:rPr lang="en-US" altLang="en-US" smtClean="0"/>
              <a:t> miles ~ 6 trillioin)</a:t>
            </a:r>
          </a:p>
          <a:p>
            <a:pPr lvl="1"/>
            <a:r>
              <a:rPr lang="en-US" altLang="en-US" smtClean="0"/>
              <a:t> Linked to Andromeda by streams of stars and neutral hydrogen</a:t>
            </a:r>
          </a:p>
          <a:p>
            <a:pPr lvl="1">
              <a:buFont typeface="Webdings" pitchFamily="18" charset="2"/>
              <a:buNone/>
            </a:pPr>
            <a:r>
              <a:rPr lang="en-US" altLang="en-US" smtClean="0">
                <a:sym typeface="Wingdings" pitchFamily="2" charset="2"/>
              </a:rPr>
              <a:t>	</a:t>
            </a:r>
            <a:r>
              <a:rPr lang="en-US" altLang="en-US" smtClean="0">
                <a:sym typeface="Symbol" pitchFamily="18" charset="2"/>
              </a:rPr>
              <a:t> interacted with Andromeda 2-8 by ago</a:t>
            </a:r>
          </a:p>
          <a:p>
            <a:pPr lvl="1">
              <a:buFont typeface="Webdings" pitchFamily="18" charset="2"/>
              <a:buNone/>
            </a:pPr>
            <a:r>
              <a:rPr lang="en-US" altLang="en-US" smtClean="0"/>
              <a:t>	</a:t>
            </a:r>
            <a:r>
              <a:rPr lang="en-US" altLang="en-US" smtClean="0">
                <a:sym typeface="Symbol" pitchFamily="18" charset="2"/>
              </a:rPr>
              <a:t> </a:t>
            </a:r>
            <a:r>
              <a:rPr lang="en-US" altLang="en-US" smtClean="0"/>
              <a:t>will have more violent interaction in 2.5 my</a:t>
            </a:r>
          </a:p>
          <a:p>
            <a:pPr lvl="1">
              <a:buFont typeface="Webdings" pitchFamily="18" charset="2"/>
              <a:buNone/>
            </a:pPr>
            <a:r>
              <a:rPr lang="en-US" altLang="en-US" smtClean="0">
                <a:sym typeface="Symbol" pitchFamily="18" charset="2"/>
              </a:rPr>
              <a:t>	 may participate in collision with MW</a:t>
            </a:r>
            <a:endParaRPr lang="en-US" altLang="en-US" smtClean="0"/>
          </a:p>
          <a:p>
            <a:pPr lvl="1"/>
            <a:endParaRPr lang="en-US" altLang="en-US" smtClean="0"/>
          </a:p>
          <a:p>
            <a:pPr lvl="2"/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nasa.gov/images/content/509233main_M33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0" y="6334125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http://www.nasa.gov/topics/universe/features/molecule-fingerprints.html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asa.gov/images/content/654284main_i1220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5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kern="0" dirty="0" smtClean="0"/>
              <a:t>The Coming Collision</a:t>
            </a:r>
            <a:endParaRPr lang="en-US" kern="0" dirty="0"/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3705225" y="6643688"/>
            <a:ext cx="54387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100">
                <a:solidFill>
                  <a:schemeClr val="bg1"/>
                </a:solidFill>
              </a:rPr>
              <a:t>http://www.nasa.gov/mission_pages/hubble/science/milky-way-collide.html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Gravitationally bound galaxy groups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Require dark matter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galaxies move too fast for glowing matter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sz="2800" dirty="0" smtClean="0">
                <a:sym typeface="Symbol"/>
              </a:rPr>
              <a:t> map the distribution of dark matter!</a:t>
            </a:r>
            <a:endParaRPr lang="en-US" sz="2800" dirty="0" smtClean="0"/>
          </a:p>
          <a:p>
            <a:r>
              <a:rPr lang="en-US" dirty="0"/>
              <a:t> </a:t>
            </a:r>
            <a:r>
              <a:rPr lang="en-US" dirty="0" smtClean="0"/>
              <a:t>Range in size and Richness</a:t>
            </a:r>
          </a:p>
          <a:p>
            <a:pPr lvl="1"/>
            <a:r>
              <a:rPr lang="en-US" dirty="0" smtClean="0"/>
              <a:t> Local Group = 54 members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Virgo Cluster (nearest) = 1,300 – 2,000 mem.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El Gordo (largest) = 1,000,000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0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Gravitationally bound galaxy groups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Require dark matter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galaxies move too fast for glowing matter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sz="2800" dirty="0" smtClean="0">
                <a:sym typeface="Symbol"/>
              </a:rPr>
              <a:t> map the distribution of dark matter!</a:t>
            </a:r>
            <a:endParaRPr lang="en-US" sz="2800" dirty="0" smtClean="0"/>
          </a:p>
          <a:p>
            <a:r>
              <a:rPr lang="en-US" dirty="0"/>
              <a:t> </a:t>
            </a:r>
            <a:r>
              <a:rPr lang="en-US" dirty="0" smtClean="0"/>
              <a:t>Range in size and Richness</a:t>
            </a:r>
          </a:p>
          <a:p>
            <a:pPr lvl="1"/>
            <a:r>
              <a:rPr lang="en-US" dirty="0" smtClean="0"/>
              <a:t> Local Group = 54 members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Virgo Cluster (nearest) </a:t>
            </a:r>
            <a:r>
              <a:rPr lang="en-US" smtClean="0"/>
              <a:t>= 1,300 – 2,000 </a:t>
            </a:r>
            <a:r>
              <a:rPr lang="en-US" dirty="0" smtClean="0"/>
              <a:t>mem.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El Gordo (largest) = 1,000,000 members</a:t>
            </a:r>
            <a:endParaRPr lang="en-US" dirty="0"/>
          </a:p>
        </p:txBody>
      </p:sp>
      <p:pic>
        <p:nvPicPr>
          <p:cNvPr id="29698" name="Picture 2" descr="https://upload.wikimedia.org/wikipedia/commons/d/d3/ESO-M8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9" y="0"/>
            <a:ext cx="8891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344" y="185195"/>
            <a:ext cx="189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Virgo Cluster of Galaxies seen from </a:t>
            </a:r>
            <a:r>
              <a:rPr lang="en-US" dirty="0" err="1" smtClean="0">
                <a:latin typeface="+mn-lt"/>
              </a:rPr>
              <a:t>Kitt</a:t>
            </a:r>
            <a:r>
              <a:rPr lang="en-US" dirty="0" smtClean="0">
                <a:latin typeface="+mn-lt"/>
              </a:rPr>
              <a:t> Peak, Arizona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499" y="6550223"/>
            <a:ext cx="5769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https://commons.wikimedia.org/wiki/File:ESO-M87.jpg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4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Gravitationally bound galaxy groups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Require dark matter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galaxies move too fast for glowing matter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sz="2800" dirty="0" smtClean="0">
                <a:sym typeface="Symbol"/>
              </a:rPr>
              <a:t> map the distribution of dark matter!</a:t>
            </a:r>
            <a:endParaRPr lang="en-US" sz="2800" dirty="0" smtClean="0"/>
          </a:p>
          <a:p>
            <a:r>
              <a:rPr lang="en-US" dirty="0"/>
              <a:t> </a:t>
            </a:r>
            <a:r>
              <a:rPr lang="en-US" dirty="0" smtClean="0"/>
              <a:t>Range in size and Richness</a:t>
            </a:r>
          </a:p>
          <a:p>
            <a:pPr lvl="1"/>
            <a:r>
              <a:rPr lang="en-US" dirty="0" smtClean="0"/>
              <a:t> Local Group = 54 members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Virgo Cluster (nearest) </a:t>
            </a:r>
            <a:r>
              <a:rPr lang="en-US" smtClean="0"/>
              <a:t>= 1,300 – 2,000 </a:t>
            </a:r>
            <a:r>
              <a:rPr lang="en-US" dirty="0" smtClean="0"/>
              <a:t>mem.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El Gordo (largest) = 1,000,000 members</a:t>
            </a:r>
            <a:endParaRPr lang="en-US" dirty="0"/>
          </a:p>
        </p:txBody>
      </p:sp>
      <p:pic>
        <p:nvPicPr>
          <p:cNvPr id="29698" name="Picture 2" descr="https://upload.wikimedia.org/wikipedia/commons/d/d3/ESO-M8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9" y="0"/>
            <a:ext cx="8891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499" y="6550223"/>
            <a:ext cx="70729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https://www.space.com/39424-el-gordo-galaxy-cluster-hubble-image.html</a:t>
            </a:r>
            <a:endParaRPr lang="en-US" sz="1400" dirty="0">
              <a:latin typeface="+mn-lt"/>
            </a:endParaRPr>
          </a:p>
        </p:txBody>
      </p:sp>
      <p:pic>
        <p:nvPicPr>
          <p:cNvPr id="30722" name="Picture 2" descr="https://img.purch.com/h/1400/aHR0cDovL3d3dy5zcGFjZS5jb20vaW1hZ2VzL2kvMDAwLzA3My80MzMvb3JpZ2luYWwvZWwtZ29yZG8tZ2FsYXh5LWNsdXN0ZXIuanB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138"/>
            <a:ext cx="9144000" cy="56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344" y="185195"/>
            <a:ext cx="2847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El Gordo Cluster of Galaxies image from Hubble Space Telescope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9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8913812" cy="5695950"/>
          </a:xfrm>
        </p:spPr>
        <p:txBody>
          <a:bodyPr/>
          <a:lstStyle/>
          <a:p>
            <a:r>
              <a:rPr lang="en-US" dirty="0" smtClean="0"/>
              <a:t> Galaxies emit gas, dust, cosmic rays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stellar explosions, collisions, etc.</a:t>
            </a:r>
          </a:p>
          <a:p>
            <a:r>
              <a:rPr lang="en-US" dirty="0"/>
              <a:t> </a:t>
            </a:r>
            <a:r>
              <a:rPr lang="en-US" dirty="0" smtClean="0"/>
              <a:t>Galaxy clusters have atmospheres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Intracluster</a:t>
            </a:r>
            <a:r>
              <a:rPr lang="en-US" dirty="0" smtClean="0"/>
              <a:t> Medium (ICM)</a:t>
            </a:r>
          </a:p>
          <a:p>
            <a:pPr lvl="2"/>
            <a:r>
              <a:rPr lang="en-US" dirty="0" smtClean="0"/>
              <a:t> Glows in X-Rays due to electrons zipping by protons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1960" y="4803492"/>
            <a:ext cx="640080" cy="636608"/>
            <a:chOff x="4213185" y="4826643"/>
            <a:chExt cx="640080" cy="636608"/>
          </a:xfrm>
        </p:grpSpPr>
        <p:sp>
          <p:nvSpPr>
            <p:cNvPr id="6" name="Oval 5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3023593"/>
                </p:ext>
              </p:extLst>
            </p:nvPr>
          </p:nvGraphicFramePr>
          <p:xfrm>
            <a:off x="4375639" y="4919824"/>
            <a:ext cx="315173" cy="450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9" name="Equation" r:id="rId3" imgW="177480" imgH="253800" progId="Equation.DSMT4">
                    <p:embed/>
                  </p:oleObj>
                </mc:Choice>
                <mc:Fallback>
                  <p:oleObj name="Equation" r:id="rId3" imgW="1774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75639" y="4919824"/>
                          <a:ext cx="315173" cy="4502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42708" y="5822066"/>
            <a:ext cx="467451" cy="464916"/>
            <a:chOff x="4213185" y="4826643"/>
            <a:chExt cx="640080" cy="636608"/>
          </a:xfrm>
        </p:grpSpPr>
        <p:sp>
          <p:nvSpPr>
            <p:cNvPr id="13" name="Oval 12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984634"/>
                </p:ext>
              </p:extLst>
            </p:nvPr>
          </p:nvGraphicFramePr>
          <p:xfrm>
            <a:off x="4364199" y="4918397"/>
            <a:ext cx="338137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0" name="Equation" r:id="rId5" imgW="190440" imgH="215640" progId="Equation.DSMT4">
                    <p:embed/>
                  </p:oleObj>
                </mc:Choice>
                <mc:Fallback>
                  <p:oleObj name="Equation" r:id="rId5" imgW="1904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4199" y="4918397"/>
                          <a:ext cx="338137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Freeform 9"/>
          <p:cNvSpPr/>
          <p:nvPr/>
        </p:nvSpPr>
        <p:spPr>
          <a:xfrm>
            <a:off x="1192192" y="4097178"/>
            <a:ext cx="6979535" cy="1794336"/>
          </a:xfrm>
          <a:custGeom>
            <a:avLst/>
            <a:gdLst>
              <a:gd name="connsiteX0" fmla="*/ 0 w 6979535"/>
              <a:gd name="connsiteY0" fmla="*/ 1690164 h 1794336"/>
              <a:gd name="connsiteX1" fmla="*/ 3356659 w 6979535"/>
              <a:gd name="connsiteY1" fmla="*/ 260 h 1794336"/>
              <a:gd name="connsiteX2" fmla="*/ 6979535 w 6979535"/>
              <a:gd name="connsiteY2" fmla="*/ 1794336 h 179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9535" h="1794336">
                <a:moveTo>
                  <a:pt x="0" y="1690164"/>
                </a:moveTo>
                <a:cubicBezTo>
                  <a:pt x="1096701" y="836531"/>
                  <a:pt x="2193403" y="-17102"/>
                  <a:pt x="3356659" y="260"/>
                </a:cubicBezTo>
                <a:cubicBezTo>
                  <a:pt x="4519915" y="17622"/>
                  <a:pt x="5749725" y="905979"/>
                  <a:pt x="6979535" y="1794336"/>
                </a:cubicBezTo>
              </a:path>
            </a:pathLst>
          </a:custGeom>
          <a:noFill/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97711" y="6227180"/>
            <a:ext cx="196769" cy="1851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9641" y="6344856"/>
            <a:ext cx="196769" cy="1851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52435" y="5905017"/>
            <a:ext cx="467451" cy="464916"/>
            <a:chOff x="4213185" y="4826643"/>
            <a:chExt cx="640080" cy="636608"/>
          </a:xfrm>
        </p:grpSpPr>
        <p:sp>
          <p:nvSpPr>
            <p:cNvPr id="20" name="Oval 19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7204384"/>
                </p:ext>
              </p:extLst>
            </p:nvPr>
          </p:nvGraphicFramePr>
          <p:xfrm>
            <a:off x="4364199" y="4918397"/>
            <a:ext cx="338137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1" name="Equation" r:id="rId7" imgW="190440" imgH="215640" progId="Equation.DSMT4">
                    <p:embed/>
                  </p:oleObj>
                </mc:Choice>
                <mc:Fallback>
                  <p:oleObj name="Equation" r:id="rId7" imgW="1904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4199" y="4918397"/>
                          <a:ext cx="338137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2" name="Straight Connector 21"/>
          <p:cNvCxnSpPr/>
          <p:nvPr/>
        </p:nvCxnSpPr>
        <p:spPr>
          <a:xfrm flipH="1" flipV="1">
            <a:off x="7928658" y="5891514"/>
            <a:ext cx="140826" cy="9452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74956" y="5613721"/>
            <a:ext cx="258503" cy="20062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5"/>
          <p:cNvGrpSpPr>
            <a:grpSpLocks/>
          </p:cNvGrpSpPr>
          <p:nvPr/>
        </p:nvGrpSpPr>
        <p:grpSpPr bwMode="auto">
          <a:xfrm rot="18201316">
            <a:off x="3846602" y="2812763"/>
            <a:ext cx="1412596" cy="873445"/>
            <a:chOff x="2992" y="544"/>
            <a:chExt cx="2216" cy="1295"/>
          </a:xfrm>
        </p:grpSpPr>
        <p:sp>
          <p:nvSpPr>
            <p:cNvPr id="28" name="Freeform 16"/>
            <p:cNvSpPr>
              <a:spLocks/>
            </p:cNvSpPr>
            <p:nvPr/>
          </p:nvSpPr>
          <p:spPr bwMode="auto">
            <a:xfrm rot="-540000">
              <a:off x="3985" y="634"/>
              <a:ext cx="1190" cy="510"/>
            </a:xfrm>
            <a:custGeom>
              <a:avLst/>
              <a:gdLst>
                <a:gd name="T0" fmla="*/ 0 w 1190"/>
                <a:gd name="T1" fmla="*/ 405 h 510"/>
                <a:gd name="T2" fmla="*/ 209 w 1190"/>
                <a:gd name="T3" fmla="*/ 490 h 510"/>
                <a:gd name="T4" fmla="*/ 303 w 1190"/>
                <a:gd name="T5" fmla="*/ 284 h 510"/>
                <a:gd name="T6" fmla="*/ 513 w 1190"/>
                <a:gd name="T7" fmla="*/ 368 h 510"/>
                <a:gd name="T8" fmla="*/ 607 w 1190"/>
                <a:gd name="T9" fmla="*/ 164 h 510"/>
                <a:gd name="T10" fmla="*/ 816 w 1190"/>
                <a:gd name="T11" fmla="*/ 248 h 510"/>
                <a:gd name="T12" fmla="*/ 910 w 1190"/>
                <a:gd name="T13" fmla="*/ 42 h 510"/>
                <a:gd name="T14" fmla="*/ 1121 w 1190"/>
                <a:gd name="T15" fmla="*/ 128 h 510"/>
                <a:gd name="T16" fmla="*/ 1190 w 1190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0" h="510">
                  <a:moveTo>
                    <a:pt x="0" y="405"/>
                  </a:moveTo>
                  <a:cubicBezTo>
                    <a:pt x="33" y="392"/>
                    <a:pt x="158" y="510"/>
                    <a:pt x="209" y="490"/>
                  </a:cubicBezTo>
                  <a:cubicBezTo>
                    <a:pt x="259" y="470"/>
                    <a:pt x="253" y="304"/>
                    <a:pt x="303" y="284"/>
                  </a:cubicBezTo>
                  <a:cubicBezTo>
                    <a:pt x="354" y="264"/>
                    <a:pt x="462" y="389"/>
                    <a:pt x="513" y="368"/>
                  </a:cubicBezTo>
                  <a:cubicBezTo>
                    <a:pt x="563" y="349"/>
                    <a:pt x="556" y="185"/>
                    <a:pt x="607" y="164"/>
                  </a:cubicBezTo>
                  <a:cubicBezTo>
                    <a:pt x="657" y="144"/>
                    <a:pt x="766" y="268"/>
                    <a:pt x="816" y="248"/>
                  </a:cubicBezTo>
                  <a:cubicBezTo>
                    <a:pt x="867" y="227"/>
                    <a:pt x="859" y="62"/>
                    <a:pt x="910" y="42"/>
                  </a:cubicBezTo>
                  <a:cubicBezTo>
                    <a:pt x="961" y="23"/>
                    <a:pt x="1074" y="135"/>
                    <a:pt x="1121" y="128"/>
                  </a:cubicBezTo>
                  <a:cubicBezTo>
                    <a:pt x="1168" y="121"/>
                    <a:pt x="1179" y="18"/>
                    <a:pt x="1190" y="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 noChangeArrowheads="1"/>
            </p:cNvSpPr>
            <p:nvPr/>
          </p:nvSpPr>
          <p:spPr bwMode="auto">
            <a:xfrm rot="-840000">
              <a:off x="3034" y="1242"/>
              <a:ext cx="1051" cy="478"/>
            </a:xfrm>
            <a:custGeom>
              <a:avLst/>
              <a:gdLst>
                <a:gd name="T0" fmla="*/ 0 w 1051"/>
                <a:gd name="T1" fmla="*/ 478 h 478"/>
                <a:gd name="T2" fmla="*/ 111 w 1051"/>
                <a:gd name="T3" fmla="*/ 281 h 478"/>
                <a:gd name="T4" fmla="*/ 313 w 1051"/>
                <a:gd name="T5" fmla="*/ 383 h 478"/>
                <a:gd name="T6" fmla="*/ 424 w 1051"/>
                <a:gd name="T7" fmla="*/ 188 h 478"/>
                <a:gd name="T8" fmla="*/ 625 w 1051"/>
                <a:gd name="T9" fmla="*/ 290 h 478"/>
                <a:gd name="T10" fmla="*/ 737 w 1051"/>
                <a:gd name="T11" fmla="*/ 92 h 478"/>
                <a:gd name="T12" fmla="*/ 940 w 1051"/>
                <a:gd name="T13" fmla="*/ 196 h 478"/>
                <a:gd name="T14" fmla="*/ 1051 w 1051"/>
                <a:gd name="T15" fmla="*/ 0 h 4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1" h="478">
                  <a:moveTo>
                    <a:pt x="0" y="478"/>
                  </a:moveTo>
                  <a:cubicBezTo>
                    <a:pt x="45" y="468"/>
                    <a:pt x="59" y="297"/>
                    <a:pt x="111" y="281"/>
                  </a:cubicBezTo>
                  <a:cubicBezTo>
                    <a:pt x="164" y="265"/>
                    <a:pt x="260" y="399"/>
                    <a:pt x="313" y="383"/>
                  </a:cubicBezTo>
                  <a:cubicBezTo>
                    <a:pt x="365" y="368"/>
                    <a:pt x="372" y="204"/>
                    <a:pt x="424" y="188"/>
                  </a:cubicBezTo>
                  <a:cubicBezTo>
                    <a:pt x="476" y="173"/>
                    <a:pt x="573" y="305"/>
                    <a:pt x="625" y="290"/>
                  </a:cubicBezTo>
                  <a:cubicBezTo>
                    <a:pt x="677" y="273"/>
                    <a:pt x="684" y="108"/>
                    <a:pt x="737" y="92"/>
                  </a:cubicBezTo>
                  <a:cubicBezTo>
                    <a:pt x="789" y="78"/>
                    <a:pt x="887" y="211"/>
                    <a:pt x="940" y="196"/>
                  </a:cubicBezTo>
                  <a:cubicBezTo>
                    <a:pt x="991" y="181"/>
                    <a:pt x="1019" y="9"/>
                    <a:pt x="1051" y="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559603" y="3633403"/>
            <a:ext cx="3149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X-ray emission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39433" y="5984992"/>
            <a:ext cx="6065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Thermal Bremsstrahlung Radiation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23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SOAR: Galaxies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4762" y="2520950"/>
            <a:ext cx="7412037" cy="1873250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dirty="0"/>
              <a:t>The Milky Way Environment </a:t>
            </a:r>
            <a:r>
              <a:rPr lang="en-US" altLang="en-US" sz="4000" dirty="0" smtClean="0"/>
              <a:t>    &amp; </a:t>
            </a:r>
            <a:r>
              <a:rPr lang="en-US" altLang="en-US" sz="4000" dirty="0"/>
              <a:t>the Local Group</a:t>
            </a:r>
          </a:p>
        </p:txBody>
      </p:sp>
      <p:pic>
        <p:nvPicPr>
          <p:cNvPr id="6148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Comic Sans M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Comic Sans MS"/>
              </a:rPr>
              <a:t>Priest Associate Professor of Physics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8913812" cy="5695950"/>
          </a:xfrm>
        </p:spPr>
        <p:txBody>
          <a:bodyPr/>
          <a:lstStyle/>
          <a:p>
            <a:r>
              <a:rPr lang="en-US" dirty="0" smtClean="0"/>
              <a:t> Galaxies emit gas, dust, cosmic rays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stellar explosions, collisions, etc.</a:t>
            </a:r>
          </a:p>
          <a:p>
            <a:r>
              <a:rPr lang="en-US" dirty="0"/>
              <a:t> </a:t>
            </a:r>
            <a:r>
              <a:rPr lang="en-US" dirty="0" smtClean="0"/>
              <a:t>Galaxy clusters have atmospheres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Intracluster</a:t>
            </a:r>
            <a:r>
              <a:rPr lang="en-US" dirty="0" smtClean="0"/>
              <a:t> Medium (ICM)</a:t>
            </a:r>
          </a:p>
          <a:p>
            <a:pPr lvl="2"/>
            <a:r>
              <a:rPr lang="en-US" dirty="0" smtClean="0"/>
              <a:t> Glows in X-Rays due to electrons zipping by protons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1960" y="4803492"/>
            <a:ext cx="640080" cy="636608"/>
            <a:chOff x="4213185" y="4826643"/>
            <a:chExt cx="640080" cy="636608"/>
          </a:xfrm>
        </p:grpSpPr>
        <p:sp>
          <p:nvSpPr>
            <p:cNvPr id="6" name="Oval 5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2389725"/>
                </p:ext>
              </p:extLst>
            </p:nvPr>
          </p:nvGraphicFramePr>
          <p:xfrm>
            <a:off x="4375639" y="4919824"/>
            <a:ext cx="315173" cy="450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12" name="Equation" r:id="rId3" imgW="177480" imgH="253800" progId="Equation.DSMT4">
                    <p:embed/>
                  </p:oleObj>
                </mc:Choice>
                <mc:Fallback>
                  <p:oleObj name="Equation" r:id="rId3" imgW="1774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75639" y="4919824"/>
                          <a:ext cx="315173" cy="4502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742708" y="5822066"/>
            <a:ext cx="467451" cy="464916"/>
            <a:chOff x="4213185" y="4826643"/>
            <a:chExt cx="640080" cy="636608"/>
          </a:xfrm>
        </p:grpSpPr>
        <p:sp>
          <p:nvSpPr>
            <p:cNvPr id="13" name="Oval 12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3947872"/>
                </p:ext>
              </p:extLst>
            </p:nvPr>
          </p:nvGraphicFramePr>
          <p:xfrm>
            <a:off x="4364199" y="4918397"/>
            <a:ext cx="338137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13" name="Equation" r:id="rId5" imgW="190440" imgH="215640" progId="Equation.DSMT4">
                    <p:embed/>
                  </p:oleObj>
                </mc:Choice>
                <mc:Fallback>
                  <p:oleObj name="Equation" r:id="rId5" imgW="1904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4199" y="4918397"/>
                          <a:ext cx="338137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Freeform 9"/>
          <p:cNvSpPr/>
          <p:nvPr/>
        </p:nvSpPr>
        <p:spPr>
          <a:xfrm>
            <a:off x="1192192" y="4097178"/>
            <a:ext cx="6979535" cy="1794336"/>
          </a:xfrm>
          <a:custGeom>
            <a:avLst/>
            <a:gdLst>
              <a:gd name="connsiteX0" fmla="*/ 0 w 6979535"/>
              <a:gd name="connsiteY0" fmla="*/ 1690164 h 1794336"/>
              <a:gd name="connsiteX1" fmla="*/ 3356659 w 6979535"/>
              <a:gd name="connsiteY1" fmla="*/ 260 h 1794336"/>
              <a:gd name="connsiteX2" fmla="*/ 6979535 w 6979535"/>
              <a:gd name="connsiteY2" fmla="*/ 1794336 h 179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9535" h="1794336">
                <a:moveTo>
                  <a:pt x="0" y="1690164"/>
                </a:moveTo>
                <a:cubicBezTo>
                  <a:pt x="1096701" y="836531"/>
                  <a:pt x="2193403" y="-17102"/>
                  <a:pt x="3356659" y="260"/>
                </a:cubicBezTo>
                <a:cubicBezTo>
                  <a:pt x="4519915" y="17622"/>
                  <a:pt x="5749725" y="905979"/>
                  <a:pt x="6979535" y="1794336"/>
                </a:cubicBezTo>
              </a:path>
            </a:pathLst>
          </a:custGeom>
          <a:noFill/>
          <a:ln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97711" y="6227180"/>
            <a:ext cx="196769" cy="1851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9641" y="6344856"/>
            <a:ext cx="196769" cy="1851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52435" y="5905017"/>
            <a:ext cx="467451" cy="464916"/>
            <a:chOff x="4213185" y="4826643"/>
            <a:chExt cx="640080" cy="636608"/>
          </a:xfrm>
        </p:grpSpPr>
        <p:sp>
          <p:nvSpPr>
            <p:cNvPr id="20" name="Oval 19"/>
            <p:cNvSpPr/>
            <p:nvPr/>
          </p:nvSpPr>
          <p:spPr>
            <a:xfrm>
              <a:off x="4213185" y="4826643"/>
              <a:ext cx="640080" cy="6366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0542481"/>
                </p:ext>
              </p:extLst>
            </p:nvPr>
          </p:nvGraphicFramePr>
          <p:xfrm>
            <a:off x="4364199" y="4918397"/>
            <a:ext cx="338137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14" name="Equation" r:id="rId7" imgW="190440" imgH="215640" progId="Equation.DSMT4">
                    <p:embed/>
                  </p:oleObj>
                </mc:Choice>
                <mc:Fallback>
                  <p:oleObj name="Equation" r:id="rId7" imgW="1904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64199" y="4918397"/>
                          <a:ext cx="338137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2" name="Straight Connector 21"/>
          <p:cNvCxnSpPr/>
          <p:nvPr/>
        </p:nvCxnSpPr>
        <p:spPr>
          <a:xfrm flipH="1" flipV="1">
            <a:off x="7928658" y="5891514"/>
            <a:ext cx="140826" cy="9452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74956" y="5613721"/>
            <a:ext cx="258503" cy="20062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5"/>
          <p:cNvGrpSpPr>
            <a:grpSpLocks/>
          </p:cNvGrpSpPr>
          <p:nvPr/>
        </p:nvGrpSpPr>
        <p:grpSpPr bwMode="auto">
          <a:xfrm rot="18201316">
            <a:off x="3846602" y="2812763"/>
            <a:ext cx="1412596" cy="873445"/>
            <a:chOff x="2992" y="544"/>
            <a:chExt cx="2216" cy="1295"/>
          </a:xfrm>
        </p:grpSpPr>
        <p:sp>
          <p:nvSpPr>
            <p:cNvPr id="28" name="Freeform 16"/>
            <p:cNvSpPr>
              <a:spLocks/>
            </p:cNvSpPr>
            <p:nvPr/>
          </p:nvSpPr>
          <p:spPr bwMode="auto">
            <a:xfrm rot="-540000">
              <a:off x="3985" y="634"/>
              <a:ext cx="1190" cy="510"/>
            </a:xfrm>
            <a:custGeom>
              <a:avLst/>
              <a:gdLst>
                <a:gd name="T0" fmla="*/ 0 w 1190"/>
                <a:gd name="T1" fmla="*/ 405 h 510"/>
                <a:gd name="T2" fmla="*/ 209 w 1190"/>
                <a:gd name="T3" fmla="*/ 490 h 510"/>
                <a:gd name="T4" fmla="*/ 303 w 1190"/>
                <a:gd name="T5" fmla="*/ 284 h 510"/>
                <a:gd name="T6" fmla="*/ 513 w 1190"/>
                <a:gd name="T7" fmla="*/ 368 h 510"/>
                <a:gd name="T8" fmla="*/ 607 w 1190"/>
                <a:gd name="T9" fmla="*/ 164 h 510"/>
                <a:gd name="T10" fmla="*/ 816 w 1190"/>
                <a:gd name="T11" fmla="*/ 248 h 510"/>
                <a:gd name="T12" fmla="*/ 910 w 1190"/>
                <a:gd name="T13" fmla="*/ 42 h 510"/>
                <a:gd name="T14" fmla="*/ 1121 w 1190"/>
                <a:gd name="T15" fmla="*/ 128 h 510"/>
                <a:gd name="T16" fmla="*/ 1190 w 1190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0" h="510">
                  <a:moveTo>
                    <a:pt x="0" y="405"/>
                  </a:moveTo>
                  <a:cubicBezTo>
                    <a:pt x="33" y="392"/>
                    <a:pt x="158" y="510"/>
                    <a:pt x="209" y="490"/>
                  </a:cubicBezTo>
                  <a:cubicBezTo>
                    <a:pt x="259" y="470"/>
                    <a:pt x="253" y="304"/>
                    <a:pt x="303" y="284"/>
                  </a:cubicBezTo>
                  <a:cubicBezTo>
                    <a:pt x="354" y="264"/>
                    <a:pt x="462" y="389"/>
                    <a:pt x="513" y="368"/>
                  </a:cubicBezTo>
                  <a:cubicBezTo>
                    <a:pt x="563" y="349"/>
                    <a:pt x="556" y="185"/>
                    <a:pt x="607" y="164"/>
                  </a:cubicBezTo>
                  <a:cubicBezTo>
                    <a:pt x="657" y="144"/>
                    <a:pt x="766" y="268"/>
                    <a:pt x="816" y="248"/>
                  </a:cubicBezTo>
                  <a:cubicBezTo>
                    <a:pt x="867" y="227"/>
                    <a:pt x="859" y="62"/>
                    <a:pt x="910" y="42"/>
                  </a:cubicBezTo>
                  <a:cubicBezTo>
                    <a:pt x="961" y="23"/>
                    <a:pt x="1074" y="135"/>
                    <a:pt x="1121" y="128"/>
                  </a:cubicBezTo>
                  <a:cubicBezTo>
                    <a:pt x="1168" y="121"/>
                    <a:pt x="1179" y="18"/>
                    <a:pt x="1190" y="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 noChangeArrowheads="1"/>
            </p:cNvSpPr>
            <p:nvPr/>
          </p:nvSpPr>
          <p:spPr bwMode="auto">
            <a:xfrm rot="-840000">
              <a:off x="3034" y="1242"/>
              <a:ext cx="1051" cy="478"/>
            </a:xfrm>
            <a:custGeom>
              <a:avLst/>
              <a:gdLst>
                <a:gd name="T0" fmla="*/ 0 w 1051"/>
                <a:gd name="T1" fmla="*/ 478 h 478"/>
                <a:gd name="T2" fmla="*/ 111 w 1051"/>
                <a:gd name="T3" fmla="*/ 281 h 478"/>
                <a:gd name="T4" fmla="*/ 313 w 1051"/>
                <a:gd name="T5" fmla="*/ 383 h 478"/>
                <a:gd name="T6" fmla="*/ 424 w 1051"/>
                <a:gd name="T7" fmla="*/ 188 h 478"/>
                <a:gd name="T8" fmla="*/ 625 w 1051"/>
                <a:gd name="T9" fmla="*/ 290 h 478"/>
                <a:gd name="T10" fmla="*/ 737 w 1051"/>
                <a:gd name="T11" fmla="*/ 92 h 478"/>
                <a:gd name="T12" fmla="*/ 940 w 1051"/>
                <a:gd name="T13" fmla="*/ 196 h 478"/>
                <a:gd name="T14" fmla="*/ 1051 w 1051"/>
                <a:gd name="T15" fmla="*/ 0 h 4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1" h="478">
                  <a:moveTo>
                    <a:pt x="0" y="478"/>
                  </a:moveTo>
                  <a:cubicBezTo>
                    <a:pt x="45" y="468"/>
                    <a:pt x="59" y="297"/>
                    <a:pt x="111" y="281"/>
                  </a:cubicBezTo>
                  <a:cubicBezTo>
                    <a:pt x="164" y="265"/>
                    <a:pt x="260" y="399"/>
                    <a:pt x="313" y="383"/>
                  </a:cubicBezTo>
                  <a:cubicBezTo>
                    <a:pt x="365" y="368"/>
                    <a:pt x="372" y="204"/>
                    <a:pt x="424" y="188"/>
                  </a:cubicBezTo>
                  <a:cubicBezTo>
                    <a:pt x="476" y="173"/>
                    <a:pt x="573" y="305"/>
                    <a:pt x="625" y="290"/>
                  </a:cubicBezTo>
                  <a:cubicBezTo>
                    <a:pt x="677" y="273"/>
                    <a:pt x="684" y="108"/>
                    <a:pt x="737" y="92"/>
                  </a:cubicBezTo>
                  <a:cubicBezTo>
                    <a:pt x="789" y="78"/>
                    <a:pt x="887" y="211"/>
                    <a:pt x="940" y="196"/>
                  </a:cubicBezTo>
                  <a:cubicBezTo>
                    <a:pt x="991" y="181"/>
                    <a:pt x="1019" y="9"/>
                    <a:pt x="1051" y="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559603" y="3633403"/>
            <a:ext cx="3149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X-ray emission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39433" y="5984992"/>
            <a:ext cx="6065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Thermal Bremsstrahlung Radiation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3796" name="Picture 4" descr="http://chandra.harvard.edu/photo/2014/perseusvirgo/perseusvirgo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1" r="312"/>
          <a:stretch/>
        </p:blipFill>
        <p:spPr bwMode="auto">
          <a:xfrm>
            <a:off x="1181582" y="0"/>
            <a:ext cx="6780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 flipV="1">
            <a:off x="8081058" y="6043914"/>
            <a:ext cx="140826" cy="9452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27356" y="5766121"/>
            <a:ext cx="258503" cy="20062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39433" y="0"/>
            <a:ext cx="6065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Chandra X-Ray Image of Virgo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1582" y="6519446"/>
            <a:ext cx="5700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http://chandra.harvard.edu/photo/2014/perseusvirgo/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0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8913812" cy="5695950"/>
          </a:xfrm>
        </p:spPr>
        <p:txBody>
          <a:bodyPr/>
          <a:lstStyle/>
          <a:p>
            <a:r>
              <a:rPr lang="en-US" dirty="0" smtClean="0"/>
              <a:t> Galaxies emit gas, dust, cosmic rays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stellar explosions, collisions, etc.</a:t>
            </a:r>
          </a:p>
          <a:p>
            <a:r>
              <a:rPr lang="en-US" dirty="0"/>
              <a:t> </a:t>
            </a:r>
            <a:r>
              <a:rPr lang="en-US" dirty="0" smtClean="0"/>
              <a:t>Galaxy clusters have atmospheres</a:t>
            </a:r>
          </a:p>
          <a:p>
            <a:pPr lvl="1"/>
            <a:r>
              <a:rPr lang="en-US" dirty="0" smtClean="0"/>
              <a:t> Glows in Radio due to electrons zipping along magnetic field lines.</a:t>
            </a:r>
          </a:p>
        </p:txBody>
      </p: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38895" y="3380481"/>
            <a:ext cx="2783054" cy="3254486"/>
            <a:chOff x="241" y="1261"/>
            <a:chExt cx="2078" cy="2430"/>
          </a:xfrm>
        </p:grpSpPr>
        <p:sp>
          <p:nvSpPr>
            <p:cNvPr id="25" name="Freeform 5"/>
            <p:cNvSpPr>
              <a:spLocks noChangeArrowheads="1"/>
            </p:cNvSpPr>
            <p:nvPr/>
          </p:nvSpPr>
          <p:spPr bwMode="auto">
            <a:xfrm rot="7800000">
              <a:off x="1156" y="199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6"/>
            <p:cNvSpPr>
              <a:spLocks noChangeArrowheads="1"/>
            </p:cNvSpPr>
            <p:nvPr/>
          </p:nvSpPr>
          <p:spPr bwMode="auto">
            <a:xfrm rot="7800000">
              <a:off x="1478" y="161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7"/>
            <p:cNvSpPr>
              <a:spLocks noChangeArrowheads="1"/>
            </p:cNvSpPr>
            <p:nvPr/>
          </p:nvSpPr>
          <p:spPr bwMode="auto">
            <a:xfrm rot="7800000">
              <a:off x="836" y="237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348" y="1349"/>
              <a:ext cx="1973" cy="2331"/>
            </a:xfrm>
            <a:prstGeom prst="line">
              <a:avLst/>
            </a:prstGeom>
            <a:noFill/>
            <a:ln w="255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 noChangeArrowheads="1"/>
            </p:cNvSpPr>
            <p:nvPr/>
          </p:nvSpPr>
          <p:spPr bwMode="auto">
            <a:xfrm rot="7800000">
              <a:off x="1481" y="165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 noChangeArrowheads="1"/>
            </p:cNvSpPr>
            <p:nvPr/>
          </p:nvSpPr>
          <p:spPr bwMode="auto">
            <a:xfrm rot="5400000">
              <a:off x="1622" y="1331"/>
              <a:ext cx="167" cy="349"/>
            </a:xfrm>
            <a:custGeom>
              <a:avLst/>
              <a:gdLst>
                <a:gd name="T0" fmla="*/ 11 w 458"/>
                <a:gd name="T1" fmla="*/ 0 h 955"/>
                <a:gd name="T2" fmla="*/ 4 w 458"/>
                <a:gd name="T3" fmla="*/ 103 h 955"/>
                <a:gd name="T4" fmla="*/ 34 w 458"/>
                <a:gd name="T5" fmla="*/ 198 h 955"/>
                <a:gd name="T6" fmla="*/ 74 w 458"/>
                <a:gd name="T7" fmla="*/ 262 h 955"/>
                <a:gd name="T8" fmla="*/ 116 w 458"/>
                <a:gd name="T9" fmla="*/ 308 h 955"/>
                <a:gd name="T10" fmla="*/ 167 w 458"/>
                <a:gd name="T11" fmla="*/ 349 h 9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8" h="955">
                  <a:moveTo>
                    <a:pt x="29" y="0"/>
                  </a:moveTo>
                  <a:cubicBezTo>
                    <a:pt x="26" y="47"/>
                    <a:pt x="0" y="191"/>
                    <a:pt x="11" y="281"/>
                  </a:cubicBezTo>
                  <a:cubicBezTo>
                    <a:pt x="23" y="373"/>
                    <a:pt x="61" y="470"/>
                    <a:pt x="94" y="542"/>
                  </a:cubicBezTo>
                  <a:cubicBezTo>
                    <a:pt x="126" y="614"/>
                    <a:pt x="166" y="667"/>
                    <a:pt x="203" y="716"/>
                  </a:cubicBezTo>
                  <a:cubicBezTo>
                    <a:pt x="241" y="765"/>
                    <a:pt x="276" y="802"/>
                    <a:pt x="318" y="842"/>
                  </a:cubicBezTo>
                  <a:cubicBezTo>
                    <a:pt x="361" y="881"/>
                    <a:pt x="429" y="932"/>
                    <a:pt x="458" y="955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11"/>
            <p:cNvSpPr>
              <a:spLocks noChangeArrowheads="1"/>
            </p:cNvSpPr>
            <p:nvPr/>
          </p:nvSpPr>
          <p:spPr bwMode="auto">
            <a:xfrm rot="7800000">
              <a:off x="1157" y="2032"/>
              <a:ext cx="408" cy="906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1 h 1682"/>
                <a:gd name="T18" fmla="*/ 25 w 595"/>
                <a:gd name="T19" fmla="*/ 646 h 1682"/>
                <a:gd name="T20" fmla="*/ 62 w 595"/>
                <a:gd name="T21" fmla="*/ 738 h 1682"/>
                <a:gd name="T22" fmla="*/ 124 w 595"/>
                <a:gd name="T23" fmla="*/ 821 h 1682"/>
                <a:gd name="T24" fmla="*/ 208 w 595"/>
                <a:gd name="T25" fmla="*/ 874 h 1682"/>
                <a:gd name="T26" fmla="*/ 280 w 595"/>
                <a:gd name="T27" fmla="*/ 897 h 1682"/>
                <a:gd name="T28" fmla="*/ 342 w 595"/>
                <a:gd name="T29" fmla="*/ 905 h 1682"/>
                <a:gd name="T30" fmla="*/ 408 w 595"/>
                <a:gd name="T31" fmla="*/ 903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12"/>
            <p:cNvGrpSpPr>
              <a:grpSpLocks/>
            </p:cNvGrpSpPr>
            <p:nvPr/>
          </p:nvGrpSpPr>
          <p:grpSpPr bwMode="auto">
            <a:xfrm>
              <a:off x="254" y="2416"/>
              <a:ext cx="1265" cy="1261"/>
              <a:chOff x="254" y="2416"/>
              <a:chExt cx="1265" cy="1261"/>
            </a:xfrm>
          </p:grpSpPr>
          <p:sp>
            <p:nvSpPr>
              <p:cNvPr id="42" name="Freeform 13"/>
              <p:cNvSpPr>
                <a:spLocks noChangeArrowheads="1"/>
              </p:cNvSpPr>
              <p:nvPr/>
            </p:nvSpPr>
            <p:spPr bwMode="auto">
              <a:xfrm rot="7800000">
                <a:off x="839" y="2411"/>
                <a:ext cx="408" cy="907"/>
              </a:xfrm>
              <a:custGeom>
                <a:avLst/>
                <a:gdLst>
                  <a:gd name="T0" fmla="*/ 225 w 595"/>
                  <a:gd name="T1" fmla="*/ 0 h 1682"/>
                  <a:gd name="T2" fmla="*/ 176 w 595"/>
                  <a:gd name="T3" fmla="*/ 8 h 1682"/>
                  <a:gd name="T4" fmla="*/ 126 w 595"/>
                  <a:gd name="T5" fmla="*/ 34 h 1682"/>
                  <a:gd name="T6" fmla="*/ 85 w 595"/>
                  <a:gd name="T7" fmla="*/ 76 h 1682"/>
                  <a:gd name="T8" fmla="*/ 46 w 595"/>
                  <a:gd name="T9" fmla="*/ 142 h 1682"/>
                  <a:gd name="T10" fmla="*/ 15 w 595"/>
                  <a:gd name="T11" fmla="*/ 239 h 1682"/>
                  <a:gd name="T12" fmla="*/ 3 w 595"/>
                  <a:gd name="T13" fmla="*/ 338 h 1682"/>
                  <a:gd name="T14" fmla="*/ 1 w 595"/>
                  <a:gd name="T15" fmla="*/ 440 h 1682"/>
                  <a:gd name="T16" fmla="*/ 7 w 595"/>
                  <a:gd name="T17" fmla="*/ 552 h 1682"/>
                  <a:gd name="T18" fmla="*/ 25 w 595"/>
                  <a:gd name="T19" fmla="*/ 647 h 1682"/>
                  <a:gd name="T20" fmla="*/ 62 w 595"/>
                  <a:gd name="T21" fmla="*/ 739 h 1682"/>
                  <a:gd name="T22" fmla="*/ 124 w 595"/>
                  <a:gd name="T23" fmla="*/ 822 h 1682"/>
                  <a:gd name="T24" fmla="*/ 208 w 595"/>
                  <a:gd name="T25" fmla="*/ 875 h 1682"/>
                  <a:gd name="T26" fmla="*/ 280 w 595"/>
                  <a:gd name="T27" fmla="*/ 898 h 1682"/>
                  <a:gd name="T28" fmla="*/ 342 w 595"/>
                  <a:gd name="T29" fmla="*/ 906 h 1682"/>
                  <a:gd name="T30" fmla="*/ 408 w 595"/>
                  <a:gd name="T31" fmla="*/ 904 h 1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5" h="1682">
                    <a:moveTo>
                      <a:pt x="328" y="0"/>
                    </a:moveTo>
                    <a:cubicBezTo>
                      <a:pt x="305" y="1"/>
                      <a:pt x="280" y="5"/>
                      <a:pt x="256" y="15"/>
                    </a:cubicBezTo>
                    <a:cubicBezTo>
                      <a:pt x="232" y="25"/>
                      <a:pt x="206" y="42"/>
                      <a:pt x="184" y="63"/>
                    </a:cubicBezTo>
                    <a:cubicBezTo>
                      <a:pt x="162" y="84"/>
                      <a:pt x="143" y="108"/>
                      <a:pt x="124" y="141"/>
                    </a:cubicBezTo>
                    <a:cubicBezTo>
                      <a:pt x="105" y="174"/>
                      <a:pt x="84" y="214"/>
                      <a:pt x="67" y="264"/>
                    </a:cubicBezTo>
                    <a:cubicBezTo>
                      <a:pt x="50" y="314"/>
                      <a:pt x="32" y="384"/>
                      <a:pt x="22" y="444"/>
                    </a:cubicBezTo>
                    <a:cubicBezTo>
                      <a:pt x="12" y="504"/>
                      <a:pt x="8" y="565"/>
                      <a:pt x="4" y="627"/>
                    </a:cubicBezTo>
                    <a:cubicBezTo>
                      <a:pt x="0" y="689"/>
                      <a:pt x="0" y="750"/>
                      <a:pt x="1" y="816"/>
                    </a:cubicBezTo>
                    <a:cubicBezTo>
                      <a:pt x="2" y="882"/>
                      <a:pt x="4" y="959"/>
                      <a:pt x="10" y="1023"/>
                    </a:cubicBezTo>
                    <a:cubicBezTo>
                      <a:pt x="16" y="1087"/>
                      <a:pt x="24" y="1142"/>
                      <a:pt x="37" y="1200"/>
                    </a:cubicBezTo>
                    <a:cubicBezTo>
                      <a:pt x="50" y="1258"/>
                      <a:pt x="67" y="1317"/>
                      <a:pt x="91" y="1371"/>
                    </a:cubicBezTo>
                    <a:cubicBezTo>
                      <a:pt x="115" y="1425"/>
                      <a:pt x="145" y="1482"/>
                      <a:pt x="181" y="1524"/>
                    </a:cubicBezTo>
                    <a:cubicBezTo>
                      <a:pt x="217" y="1566"/>
                      <a:pt x="266" y="1600"/>
                      <a:pt x="304" y="1623"/>
                    </a:cubicBezTo>
                    <a:cubicBezTo>
                      <a:pt x="342" y="1646"/>
                      <a:pt x="377" y="1656"/>
                      <a:pt x="409" y="1665"/>
                    </a:cubicBezTo>
                    <a:cubicBezTo>
                      <a:pt x="441" y="1674"/>
                      <a:pt x="468" y="1678"/>
                      <a:pt x="499" y="1680"/>
                    </a:cubicBezTo>
                    <a:cubicBezTo>
                      <a:pt x="530" y="1682"/>
                      <a:pt x="575" y="1678"/>
                      <a:pt x="595" y="1677"/>
                    </a:cubicBezTo>
                  </a:path>
                </a:pathLst>
              </a:custGeom>
              <a:noFill/>
              <a:ln w="2556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14"/>
              <p:cNvSpPr>
                <a:spLocks noChangeArrowheads="1"/>
              </p:cNvSpPr>
              <p:nvPr/>
            </p:nvSpPr>
            <p:spPr bwMode="auto">
              <a:xfrm rot="7800000">
                <a:off x="514" y="2751"/>
                <a:ext cx="485" cy="904"/>
              </a:xfrm>
              <a:custGeom>
                <a:avLst/>
                <a:gdLst>
                  <a:gd name="T0" fmla="*/ 0 w 708"/>
                  <a:gd name="T1" fmla="*/ 904 h 1677"/>
                  <a:gd name="T2" fmla="*/ 78 w 708"/>
                  <a:gd name="T3" fmla="*/ 893 h 1677"/>
                  <a:gd name="T4" fmla="*/ 127 w 708"/>
                  <a:gd name="T5" fmla="*/ 883 h 1677"/>
                  <a:gd name="T6" fmla="*/ 179 w 708"/>
                  <a:gd name="T7" fmla="*/ 868 h 1677"/>
                  <a:gd name="T8" fmla="*/ 228 w 708"/>
                  <a:gd name="T9" fmla="*/ 849 h 1677"/>
                  <a:gd name="T10" fmla="*/ 277 w 708"/>
                  <a:gd name="T11" fmla="*/ 818 h 1677"/>
                  <a:gd name="T12" fmla="*/ 327 w 708"/>
                  <a:gd name="T13" fmla="*/ 778 h 1677"/>
                  <a:gd name="T14" fmla="*/ 370 w 708"/>
                  <a:gd name="T15" fmla="*/ 729 h 1677"/>
                  <a:gd name="T16" fmla="*/ 401 w 708"/>
                  <a:gd name="T17" fmla="*/ 687 h 1677"/>
                  <a:gd name="T18" fmla="*/ 430 w 708"/>
                  <a:gd name="T19" fmla="*/ 639 h 1677"/>
                  <a:gd name="T20" fmla="*/ 452 w 708"/>
                  <a:gd name="T21" fmla="*/ 582 h 1677"/>
                  <a:gd name="T22" fmla="*/ 469 w 708"/>
                  <a:gd name="T23" fmla="*/ 527 h 1677"/>
                  <a:gd name="T24" fmla="*/ 481 w 708"/>
                  <a:gd name="T25" fmla="*/ 446 h 1677"/>
                  <a:gd name="T26" fmla="*/ 485 w 708"/>
                  <a:gd name="T27" fmla="*/ 388 h 1677"/>
                  <a:gd name="T28" fmla="*/ 483 w 708"/>
                  <a:gd name="T29" fmla="*/ 323 h 1677"/>
                  <a:gd name="T30" fmla="*/ 479 w 708"/>
                  <a:gd name="T31" fmla="*/ 259 h 1677"/>
                  <a:gd name="T32" fmla="*/ 471 w 708"/>
                  <a:gd name="T33" fmla="*/ 199 h 1677"/>
                  <a:gd name="T34" fmla="*/ 460 w 708"/>
                  <a:gd name="T35" fmla="*/ 155 h 1677"/>
                  <a:gd name="T36" fmla="*/ 446 w 708"/>
                  <a:gd name="T37" fmla="*/ 105 h 1677"/>
                  <a:gd name="T38" fmla="*/ 423 w 708"/>
                  <a:gd name="T39" fmla="*/ 55 h 1677"/>
                  <a:gd name="T40" fmla="*/ 395 w 708"/>
                  <a:gd name="T41" fmla="*/ 21 h 1677"/>
                  <a:gd name="T42" fmla="*/ 360 w 708"/>
                  <a:gd name="T43" fmla="*/ 5 h 1677"/>
                  <a:gd name="T44" fmla="*/ 319 w 708"/>
                  <a:gd name="T45" fmla="*/ 0 h 1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08" h="1677">
                    <a:moveTo>
                      <a:pt x="0" y="1677"/>
                    </a:moveTo>
                    <a:cubicBezTo>
                      <a:pt x="18" y="1674"/>
                      <a:pt x="83" y="1662"/>
                      <a:pt x="114" y="1656"/>
                    </a:cubicBezTo>
                    <a:cubicBezTo>
                      <a:pt x="145" y="1650"/>
                      <a:pt x="162" y="1645"/>
                      <a:pt x="186" y="1638"/>
                    </a:cubicBezTo>
                    <a:cubicBezTo>
                      <a:pt x="210" y="1631"/>
                      <a:pt x="236" y="1622"/>
                      <a:pt x="261" y="1611"/>
                    </a:cubicBezTo>
                    <a:cubicBezTo>
                      <a:pt x="286" y="1600"/>
                      <a:pt x="309" y="1590"/>
                      <a:pt x="333" y="1575"/>
                    </a:cubicBezTo>
                    <a:cubicBezTo>
                      <a:pt x="357" y="1560"/>
                      <a:pt x="381" y="1540"/>
                      <a:pt x="405" y="1518"/>
                    </a:cubicBezTo>
                    <a:cubicBezTo>
                      <a:pt x="429" y="1496"/>
                      <a:pt x="455" y="1470"/>
                      <a:pt x="477" y="1443"/>
                    </a:cubicBezTo>
                    <a:cubicBezTo>
                      <a:pt x="499" y="1416"/>
                      <a:pt x="522" y="1381"/>
                      <a:pt x="540" y="1353"/>
                    </a:cubicBezTo>
                    <a:cubicBezTo>
                      <a:pt x="558" y="1325"/>
                      <a:pt x="570" y="1303"/>
                      <a:pt x="585" y="1275"/>
                    </a:cubicBezTo>
                    <a:cubicBezTo>
                      <a:pt x="600" y="1247"/>
                      <a:pt x="615" y="1217"/>
                      <a:pt x="627" y="1185"/>
                    </a:cubicBezTo>
                    <a:cubicBezTo>
                      <a:pt x="639" y="1153"/>
                      <a:pt x="651" y="1114"/>
                      <a:pt x="660" y="1080"/>
                    </a:cubicBezTo>
                    <a:cubicBezTo>
                      <a:pt x="669" y="1046"/>
                      <a:pt x="677" y="1020"/>
                      <a:pt x="684" y="978"/>
                    </a:cubicBezTo>
                    <a:cubicBezTo>
                      <a:pt x="691" y="936"/>
                      <a:pt x="698" y="871"/>
                      <a:pt x="702" y="828"/>
                    </a:cubicBezTo>
                    <a:cubicBezTo>
                      <a:pt x="706" y="785"/>
                      <a:pt x="708" y="758"/>
                      <a:pt x="708" y="720"/>
                    </a:cubicBezTo>
                    <a:cubicBezTo>
                      <a:pt x="708" y="682"/>
                      <a:pt x="706" y="640"/>
                      <a:pt x="705" y="600"/>
                    </a:cubicBezTo>
                    <a:cubicBezTo>
                      <a:pt x="704" y="560"/>
                      <a:pt x="702" y="518"/>
                      <a:pt x="699" y="480"/>
                    </a:cubicBezTo>
                    <a:cubicBezTo>
                      <a:pt x="696" y="442"/>
                      <a:pt x="692" y="401"/>
                      <a:pt x="687" y="369"/>
                    </a:cubicBezTo>
                    <a:cubicBezTo>
                      <a:pt x="682" y="337"/>
                      <a:pt x="678" y="317"/>
                      <a:pt x="672" y="288"/>
                    </a:cubicBezTo>
                    <a:cubicBezTo>
                      <a:pt x="666" y="259"/>
                      <a:pt x="660" y="226"/>
                      <a:pt x="651" y="195"/>
                    </a:cubicBezTo>
                    <a:cubicBezTo>
                      <a:pt x="642" y="164"/>
                      <a:pt x="630" y="128"/>
                      <a:pt x="618" y="102"/>
                    </a:cubicBezTo>
                    <a:cubicBezTo>
                      <a:pt x="606" y="76"/>
                      <a:pt x="591" y="54"/>
                      <a:pt x="576" y="39"/>
                    </a:cubicBezTo>
                    <a:cubicBezTo>
                      <a:pt x="561" y="24"/>
                      <a:pt x="543" y="15"/>
                      <a:pt x="525" y="9"/>
                    </a:cubicBezTo>
                    <a:cubicBezTo>
                      <a:pt x="507" y="3"/>
                      <a:pt x="477" y="2"/>
                      <a:pt x="465" y="0"/>
                    </a:cubicBezTo>
                  </a:path>
                </a:pathLst>
              </a:custGeom>
              <a:noFill/>
              <a:ln w="2556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" name="Freeform 15"/>
            <p:cNvSpPr>
              <a:spLocks noChangeArrowheads="1"/>
            </p:cNvSpPr>
            <p:nvPr/>
          </p:nvSpPr>
          <p:spPr bwMode="auto">
            <a:xfrm rot="7800000">
              <a:off x="517" y="279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 rot="7800000">
              <a:off x="1669" y="1316"/>
              <a:ext cx="263" cy="263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H="1">
              <a:off x="1512" y="1493"/>
              <a:ext cx="153" cy="32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 flipH="1">
              <a:off x="1421" y="1461"/>
              <a:ext cx="196" cy="4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AutoShape 19"/>
          <p:cNvSpPr>
            <a:spLocks noChangeArrowheads="1"/>
          </p:cNvSpPr>
          <p:nvPr/>
        </p:nvSpPr>
        <p:spPr bwMode="auto">
          <a:xfrm rot="16200000">
            <a:off x="4665711" y="1463950"/>
            <a:ext cx="253127" cy="435136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168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2090738" y="5407610"/>
            <a:ext cx="496252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 typeface="Comic Sans MS" pitchFamily="66" charset="0"/>
              <a:buNone/>
            </a:pPr>
            <a:r>
              <a:rPr lang="en-US" altLang="en-US" sz="2800" dirty="0" smtClean="0">
                <a:solidFill>
                  <a:srgbClr val="FFFFFF"/>
                </a:solidFill>
                <a:latin typeface="Comic Sans MS" pitchFamily="66" charset="0"/>
              </a:rPr>
              <a:t>Synchrotron Radiation</a:t>
            </a:r>
            <a:endParaRPr lang="en-GB" altLang="en-US" sz="2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7054489" y="2998586"/>
            <a:ext cx="1574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50"/>
              </a:spcBef>
              <a:buFont typeface="Comic Sans MS" pitchFamily="66" charset="0"/>
              <a:buNone/>
            </a:pPr>
            <a:r>
              <a:rPr lang="en-GB" altLang="en-US" sz="2800" dirty="0" err="1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en-GB" altLang="en-US" sz="2800" baseline="-25000" dirty="0" err="1">
                <a:solidFill>
                  <a:srgbClr val="FFFF00"/>
                </a:solidFill>
                <a:latin typeface="Comic Sans MS" pitchFamily="66" charset="0"/>
              </a:rPr>
              <a:t>radiation</a:t>
            </a:r>
            <a:endParaRPr lang="en-GB" altLang="en-US" sz="2800" baseline="-25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035439" y="3925686"/>
            <a:ext cx="1611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50"/>
              </a:spcBef>
              <a:buFont typeface="Comic Sans MS" pitchFamily="66" charset="0"/>
              <a:buNone/>
            </a:pPr>
            <a:r>
              <a:rPr lang="en-GB" altLang="en-US" sz="2800">
                <a:solidFill>
                  <a:srgbClr val="FFFF00"/>
                </a:solidFill>
                <a:latin typeface="Comic Sans MS" pitchFamily="66" charset="0"/>
              </a:rPr>
              <a:t>E</a:t>
            </a:r>
            <a:r>
              <a:rPr lang="en-GB" altLang="en-US" sz="2800" baseline="-25000">
                <a:solidFill>
                  <a:srgbClr val="FFFF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7156089" y="3341486"/>
            <a:ext cx="137160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750"/>
              </a:spcBef>
              <a:buFont typeface="Symbol" pitchFamily="18" charset="2"/>
              <a:buNone/>
            </a:pPr>
            <a:r>
              <a:rPr lang="en-GB" altLang="en-US" sz="4400">
                <a:solidFill>
                  <a:srgbClr val="FFFF00"/>
                </a:solidFill>
                <a:latin typeface="Symbol" pitchFamily="18" charset="2"/>
              </a:rPr>
              <a:t></a:t>
            </a:r>
          </a:p>
        </p:txBody>
      </p:sp>
    </p:spTree>
    <p:extLst>
      <p:ext uri="{BB962C8B-B14F-4D97-AF65-F5344CB8AC3E}">
        <p14:creationId xmlns:p14="http://schemas.microsoft.com/office/powerpoint/2010/main" val="27840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47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8913812" cy="5695950"/>
          </a:xfrm>
        </p:spPr>
        <p:txBody>
          <a:bodyPr/>
          <a:lstStyle/>
          <a:p>
            <a:r>
              <a:rPr lang="en-US" dirty="0" smtClean="0"/>
              <a:t> Galaxies emit gas, dust, cosmic rays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stellar explosions, collisions, etc.</a:t>
            </a:r>
          </a:p>
          <a:p>
            <a:r>
              <a:rPr lang="en-US" dirty="0"/>
              <a:t> </a:t>
            </a:r>
            <a:r>
              <a:rPr lang="en-US" dirty="0" smtClean="0"/>
              <a:t>Galaxy clusters have atmospheres</a:t>
            </a:r>
          </a:p>
          <a:p>
            <a:pPr lvl="1"/>
            <a:r>
              <a:rPr lang="en-US" dirty="0" smtClean="0"/>
              <a:t> Glows in Radio due to electrons zipping along magnetic field lines.</a:t>
            </a:r>
          </a:p>
        </p:txBody>
      </p: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38895" y="3380481"/>
            <a:ext cx="2783054" cy="3254486"/>
            <a:chOff x="241" y="1261"/>
            <a:chExt cx="2078" cy="2430"/>
          </a:xfrm>
        </p:grpSpPr>
        <p:sp>
          <p:nvSpPr>
            <p:cNvPr id="25" name="Freeform 5"/>
            <p:cNvSpPr>
              <a:spLocks noChangeArrowheads="1"/>
            </p:cNvSpPr>
            <p:nvPr/>
          </p:nvSpPr>
          <p:spPr bwMode="auto">
            <a:xfrm rot="7800000">
              <a:off x="1156" y="199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6"/>
            <p:cNvSpPr>
              <a:spLocks noChangeArrowheads="1"/>
            </p:cNvSpPr>
            <p:nvPr/>
          </p:nvSpPr>
          <p:spPr bwMode="auto">
            <a:xfrm rot="7800000">
              <a:off x="1478" y="161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7"/>
            <p:cNvSpPr>
              <a:spLocks noChangeArrowheads="1"/>
            </p:cNvSpPr>
            <p:nvPr/>
          </p:nvSpPr>
          <p:spPr bwMode="auto">
            <a:xfrm rot="7800000">
              <a:off x="836" y="237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348" y="1349"/>
              <a:ext cx="1973" cy="2331"/>
            </a:xfrm>
            <a:prstGeom prst="line">
              <a:avLst/>
            </a:prstGeom>
            <a:noFill/>
            <a:ln w="255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 noChangeArrowheads="1"/>
            </p:cNvSpPr>
            <p:nvPr/>
          </p:nvSpPr>
          <p:spPr bwMode="auto">
            <a:xfrm rot="7800000">
              <a:off x="1481" y="165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 noChangeArrowheads="1"/>
            </p:cNvSpPr>
            <p:nvPr/>
          </p:nvSpPr>
          <p:spPr bwMode="auto">
            <a:xfrm rot="5400000">
              <a:off x="1622" y="1331"/>
              <a:ext cx="167" cy="349"/>
            </a:xfrm>
            <a:custGeom>
              <a:avLst/>
              <a:gdLst>
                <a:gd name="T0" fmla="*/ 11 w 458"/>
                <a:gd name="T1" fmla="*/ 0 h 955"/>
                <a:gd name="T2" fmla="*/ 4 w 458"/>
                <a:gd name="T3" fmla="*/ 103 h 955"/>
                <a:gd name="T4" fmla="*/ 34 w 458"/>
                <a:gd name="T5" fmla="*/ 198 h 955"/>
                <a:gd name="T6" fmla="*/ 74 w 458"/>
                <a:gd name="T7" fmla="*/ 262 h 955"/>
                <a:gd name="T8" fmla="*/ 116 w 458"/>
                <a:gd name="T9" fmla="*/ 308 h 955"/>
                <a:gd name="T10" fmla="*/ 167 w 458"/>
                <a:gd name="T11" fmla="*/ 349 h 9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8" h="955">
                  <a:moveTo>
                    <a:pt x="29" y="0"/>
                  </a:moveTo>
                  <a:cubicBezTo>
                    <a:pt x="26" y="47"/>
                    <a:pt x="0" y="191"/>
                    <a:pt x="11" y="281"/>
                  </a:cubicBezTo>
                  <a:cubicBezTo>
                    <a:pt x="23" y="373"/>
                    <a:pt x="61" y="470"/>
                    <a:pt x="94" y="542"/>
                  </a:cubicBezTo>
                  <a:cubicBezTo>
                    <a:pt x="126" y="614"/>
                    <a:pt x="166" y="667"/>
                    <a:pt x="203" y="716"/>
                  </a:cubicBezTo>
                  <a:cubicBezTo>
                    <a:pt x="241" y="765"/>
                    <a:pt x="276" y="802"/>
                    <a:pt x="318" y="842"/>
                  </a:cubicBezTo>
                  <a:cubicBezTo>
                    <a:pt x="361" y="881"/>
                    <a:pt x="429" y="932"/>
                    <a:pt x="458" y="955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11"/>
            <p:cNvSpPr>
              <a:spLocks noChangeArrowheads="1"/>
            </p:cNvSpPr>
            <p:nvPr/>
          </p:nvSpPr>
          <p:spPr bwMode="auto">
            <a:xfrm rot="7800000">
              <a:off x="1157" y="2032"/>
              <a:ext cx="408" cy="906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1 h 1682"/>
                <a:gd name="T18" fmla="*/ 25 w 595"/>
                <a:gd name="T19" fmla="*/ 646 h 1682"/>
                <a:gd name="T20" fmla="*/ 62 w 595"/>
                <a:gd name="T21" fmla="*/ 738 h 1682"/>
                <a:gd name="T22" fmla="*/ 124 w 595"/>
                <a:gd name="T23" fmla="*/ 821 h 1682"/>
                <a:gd name="T24" fmla="*/ 208 w 595"/>
                <a:gd name="T25" fmla="*/ 874 h 1682"/>
                <a:gd name="T26" fmla="*/ 280 w 595"/>
                <a:gd name="T27" fmla="*/ 897 h 1682"/>
                <a:gd name="T28" fmla="*/ 342 w 595"/>
                <a:gd name="T29" fmla="*/ 905 h 1682"/>
                <a:gd name="T30" fmla="*/ 408 w 595"/>
                <a:gd name="T31" fmla="*/ 903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12"/>
            <p:cNvGrpSpPr>
              <a:grpSpLocks/>
            </p:cNvGrpSpPr>
            <p:nvPr/>
          </p:nvGrpSpPr>
          <p:grpSpPr bwMode="auto">
            <a:xfrm>
              <a:off x="254" y="2416"/>
              <a:ext cx="1265" cy="1261"/>
              <a:chOff x="254" y="2416"/>
              <a:chExt cx="1265" cy="1261"/>
            </a:xfrm>
          </p:grpSpPr>
          <p:sp>
            <p:nvSpPr>
              <p:cNvPr id="42" name="Freeform 13"/>
              <p:cNvSpPr>
                <a:spLocks noChangeArrowheads="1"/>
              </p:cNvSpPr>
              <p:nvPr/>
            </p:nvSpPr>
            <p:spPr bwMode="auto">
              <a:xfrm rot="7800000">
                <a:off x="839" y="2411"/>
                <a:ext cx="408" cy="907"/>
              </a:xfrm>
              <a:custGeom>
                <a:avLst/>
                <a:gdLst>
                  <a:gd name="T0" fmla="*/ 225 w 595"/>
                  <a:gd name="T1" fmla="*/ 0 h 1682"/>
                  <a:gd name="T2" fmla="*/ 176 w 595"/>
                  <a:gd name="T3" fmla="*/ 8 h 1682"/>
                  <a:gd name="T4" fmla="*/ 126 w 595"/>
                  <a:gd name="T5" fmla="*/ 34 h 1682"/>
                  <a:gd name="T6" fmla="*/ 85 w 595"/>
                  <a:gd name="T7" fmla="*/ 76 h 1682"/>
                  <a:gd name="T8" fmla="*/ 46 w 595"/>
                  <a:gd name="T9" fmla="*/ 142 h 1682"/>
                  <a:gd name="T10" fmla="*/ 15 w 595"/>
                  <a:gd name="T11" fmla="*/ 239 h 1682"/>
                  <a:gd name="T12" fmla="*/ 3 w 595"/>
                  <a:gd name="T13" fmla="*/ 338 h 1682"/>
                  <a:gd name="T14" fmla="*/ 1 w 595"/>
                  <a:gd name="T15" fmla="*/ 440 h 1682"/>
                  <a:gd name="T16" fmla="*/ 7 w 595"/>
                  <a:gd name="T17" fmla="*/ 552 h 1682"/>
                  <a:gd name="T18" fmla="*/ 25 w 595"/>
                  <a:gd name="T19" fmla="*/ 647 h 1682"/>
                  <a:gd name="T20" fmla="*/ 62 w 595"/>
                  <a:gd name="T21" fmla="*/ 739 h 1682"/>
                  <a:gd name="T22" fmla="*/ 124 w 595"/>
                  <a:gd name="T23" fmla="*/ 822 h 1682"/>
                  <a:gd name="T24" fmla="*/ 208 w 595"/>
                  <a:gd name="T25" fmla="*/ 875 h 1682"/>
                  <a:gd name="T26" fmla="*/ 280 w 595"/>
                  <a:gd name="T27" fmla="*/ 898 h 1682"/>
                  <a:gd name="T28" fmla="*/ 342 w 595"/>
                  <a:gd name="T29" fmla="*/ 906 h 1682"/>
                  <a:gd name="T30" fmla="*/ 408 w 595"/>
                  <a:gd name="T31" fmla="*/ 904 h 1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5" h="1682">
                    <a:moveTo>
                      <a:pt x="328" y="0"/>
                    </a:moveTo>
                    <a:cubicBezTo>
                      <a:pt x="305" y="1"/>
                      <a:pt x="280" y="5"/>
                      <a:pt x="256" y="15"/>
                    </a:cubicBezTo>
                    <a:cubicBezTo>
                      <a:pt x="232" y="25"/>
                      <a:pt x="206" y="42"/>
                      <a:pt x="184" y="63"/>
                    </a:cubicBezTo>
                    <a:cubicBezTo>
                      <a:pt x="162" y="84"/>
                      <a:pt x="143" y="108"/>
                      <a:pt x="124" y="141"/>
                    </a:cubicBezTo>
                    <a:cubicBezTo>
                      <a:pt x="105" y="174"/>
                      <a:pt x="84" y="214"/>
                      <a:pt x="67" y="264"/>
                    </a:cubicBezTo>
                    <a:cubicBezTo>
                      <a:pt x="50" y="314"/>
                      <a:pt x="32" y="384"/>
                      <a:pt x="22" y="444"/>
                    </a:cubicBezTo>
                    <a:cubicBezTo>
                      <a:pt x="12" y="504"/>
                      <a:pt x="8" y="565"/>
                      <a:pt x="4" y="627"/>
                    </a:cubicBezTo>
                    <a:cubicBezTo>
                      <a:pt x="0" y="689"/>
                      <a:pt x="0" y="750"/>
                      <a:pt x="1" y="816"/>
                    </a:cubicBezTo>
                    <a:cubicBezTo>
                      <a:pt x="2" y="882"/>
                      <a:pt x="4" y="959"/>
                      <a:pt x="10" y="1023"/>
                    </a:cubicBezTo>
                    <a:cubicBezTo>
                      <a:pt x="16" y="1087"/>
                      <a:pt x="24" y="1142"/>
                      <a:pt x="37" y="1200"/>
                    </a:cubicBezTo>
                    <a:cubicBezTo>
                      <a:pt x="50" y="1258"/>
                      <a:pt x="67" y="1317"/>
                      <a:pt x="91" y="1371"/>
                    </a:cubicBezTo>
                    <a:cubicBezTo>
                      <a:pt x="115" y="1425"/>
                      <a:pt x="145" y="1482"/>
                      <a:pt x="181" y="1524"/>
                    </a:cubicBezTo>
                    <a:cubicBezTo>
                      <a:pt x="217" y="1566"/>
                      <a:pt x="266" y="1600"/>
                      <a:pt x="304" y="1623"/>
                    </a:cubicBezTo>
                    <a:cubicBezTo>
                      <a:pt x="342" y="1646"/>
                      <a:pt x="377" y="1656"/>
                      <a:pt x="409" y="1665"/>
                    </a:cubicBezTo>
                    <a:cubicBezTo>
                      <a:pt x="441" y="1674"/>
                      <a:pt x="468" y="1678"/>
                      <a:pt x="499" y="1680"/>
                    </a:cubicBezTo>
                    <a:cubicBezTo>
                      <a:pt x="530" y="1682"/>
                      <a:pt x="575" y="1678"/>
                      <a:pt x="595" y="1677"/>
                    </a:cubicBezTo>
                  </a:path>
                </a:pathLst>
              </a:custGeom>
              <a:noFill/>
              <a:ln w="2556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14"/>
              <p:cNvSpPr>
                <a:spLocks noChangeArrowheads="1"/>
              </p:cNvSpPr>
              <p:nvPr/>
            </p:nvSpPr>
            <p:spPr bwMode="auto">
              <a:xfrm rot="7800000">
                <a:off x="514" y="2751"/>
                <a:ext cx="485" cy="904"/>
              </a:xfrm>
              <a:custGeom>
                <a:avLst/>
                <a:gdLst>
                  <a:gd name="T0" fmla="*/ 0 w 708"/>
                  <a:gd name="T1" fmla="*/ 904 h 1677"/>
                  <a:gd name="T2" fmla="*/ 78 w 708"/>
                  <a:gd name="T3" fmla="*/ 893 h 1677"/>
                  <a:gd name="T4" fmla="*/ 127 w 708"/>
                  <a:gd name="T5" fmla="*/ 883 h 1677"/>
                  <a:gd name="T6" fmla="*/ 179 w 708"/>
                  <a:gd name="T7" fmla="*/ 868 h 1677"/>
                  <a:gd name="T8" fmla="*/ 228 w 708"/>
                  <a:gd name="T9" fmla="*/ 849 h 1677"/>
                  <a:gd name="T10" fmla="*/ 277 w 708"/>
                  <a:gd name="T11" fmla="*/ 818 h 1677"/>
                  <a:gd name="T12" fmla="*/ 327 w 708"/>
                  <a:gd name="T13" fmla="*/ 778 h 1677"/>
                  <a:gd name="T14" fmla="*/ 370 w 708"/>
                  <a:gd name="T15" fmla="*/ 729 h 1677"/>
                  <a:gd name="T16" fmla="*/ 401 w 708"/>
                  <a:gd name="T17" fmla="*/ 687 h 1677"/>
                  <a:gd name="T18" fmla="*/ 430 w 708"/>
                  <a:gd name="T19" fmla="*/ 639 h 1677"/>
                  <a:gd name="T20" fmla="*/ 452 w 708"/>
                  <a:gd name="T21" fmla="*/ 582 h 1677"/>
                  <a:gd name="T22" fmla="*/ 469 w 708"/>
                  <a:gd name="T23" fmla="*/ 527 h 1677"/>
                  <a:gd name="T24" fmla="*/ 481 w 708"/>
                  <a:gd name="T25" fmla="*/ 446 h 1677"/>
                  <a:gd name="T26" fmla="*/ 485 w 708"/>
                  <a:gd name="T27" fmla="*/ 388 h 1677"/>
                  <a:gd name="T28" fmla="*/ 483 w 708"/>
                  <a:gd name="T29" fmla="*/ 323 h 1677"/>
                  <a:gd name="T30" fmla="*/ 479 w 708"/>
                  <a:gd name="T31" fmla="*/ 259 h 1677"/>
                  <a:gd name="T32" fmla="*/ 471 w 708"/>
                  <a:gd name="T33" fmla="*/ 199 h 1677"/>
                  <a:gd name="T34" fmla="*/ 460 w 708"/>
                  <a:gd name="T35" fmla="*/ 155 h 1677"/>
                  <a:gd name="T36" fmla="*/ 446 w 708"/>
                  <a:gd name="T37" fmla="*/ 105 h 1677"/>
                  <a:gd name="T38" fmla="*/ 423 w 708"/>
                  <a:gd name="T39" fmla="*/ 55 h 1677"/>
                  <a:gd name="T40" fmla="*/ 395 w 708"/>
                  <a:gd name="T41" fmla="*/ 21 h 1677"/>
                  <a:gd name="T42" fmla="*/ 360 w 708"/>
                  <a:gd name="T43" fmla="*/ 5 h 1677"/>
                  <a:gd name="T44" fmla="*/ 319 w 708"/>
                  <a:gd name="T45" fmla="*/ 0 h 1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08" h="1677">
                    <a:moveTo>
                      <a:pt x="0" y="1677"/>
                    </a:moveTo>
                    <a:cubicBezTo>
                      <a:pt x="18" y="1674"/>
                      <a:pt x="83" y="1662"/>
                      <a:pt x="114" y="1656"/>
                    </a:cubicBezTo>
                    <a:cubicBezTo>
                      <a:pt x="145" y="1650"/>
                      <a:pt x="162" y="1645"/>
                      <a:pt x="186" y="1638"/>
                    </a:cubicBezTo>
                    <a:cubicBezTo>
                      <a:pt x="210" y="1631"/>
                      <a:pt x="236" y="1622"/>
                      <a:pt x="261" y="1611"/>
                    </a:cubicBezTo>
                    <a:cubicBezTo>
                      <a:pt x="286" y="1600"/>
                      <a:pt x="309" y="1590"/>
                      <a:pt x="333" y="1575"/>
                    </a:cubicBezTo>
                    <a:cubicBezTo>
                      <a:pt x="357" y="1560"/>
                      <a:pt x="381" y="1540"/>
                      <a:pt x="405" y="1518"/>
                    </a:cubicBezTo>
                    <a:cubicBezTo>
                      <a:pt x="429" y="1496"/>
                      <a:pt x="455" y="1470"/>
                      <a:pt x="477" y="1443"/>
                    </a:cubicBezTo>
                    <a:cubicBezTo>
                      <a:pt x="499" y="1416"/>
                      <a:pt x="522" y="1381"/>
                      <a:pt x="540" y="1353"/>
                    </a:cubicBezTo>
                    <a:cubicBezTo>
                      <a:pt x="558" y="1325"/>
                      <a:pt x="570" y="1303"/>
                      <a:pt x="585" y="1275"/>
                    </a:cubicBezTo>
                    <a:cubicBezTo>
                      <a:pt x="600" y="1247"/>
                      <a:pt x="615" y="1217"/>
                      <a:pt x="627" y="1185"/>
                    </a:cubicBezTo>
                    <a:cubicBezTo>
                      <a:pt x="639" y="1153"/>
                      <a:pt x="651" y="1114"/>
                      <a:pt x="660" y="1080"/>
                    </a:cubicBezTo>
                    <a:cubicBezTo>
                      <a:pt x="669" y="1046"/>
                      <a:pt x="677" y="1020"/>
                      <a:pt x="684" y="978"/>
                    </a:cubicBezTo>
                    <a:cubicBezTo>
                      <a:pt x="691" y="936"/>
                      <a:pt x="698" y="871"/>
                      <a:pt x="702" y="828"/>
                    </a:cubicBezTo>
                    <a:cubicBezTo>
                      <a:pt x="706" y="785"/>
                      <a:pt x="708" y="758"/>
                      <a:pt x="708" y="720"/>
                    </a:cubicBezTo>
                    <a:cubicBezTo>
                      <a:pt x="708" y="682"/>
                      <a:pt x="706" y="640"/>
                      <a:pt x="705" y="600"/>
                    </a:cubicBezTo>
                    <a:cubicBezTo>
                      <a:pt x="704" y="560"/>
                      <a:pt x="702" y="518"/>
                      <a:pt x="699" y="480"/>
                    </a:cubicBezTo>
                    <a:cubicBezTo>
                      <a:pt x="696" y="442"/>
                      <a:pt x="692" y="401"/>
                      <a:pt x="687" y="369"/>
                    </a:cubicBezTo>
                    <a:cubicBezTo>
                      <a:pt x="682" y="337"/>
                      <a:pt x="678" y="317"/>
                      <a:pt x="672" y="288"/>
                    </a:cubicBezTo>
                    <a:cubicBezTo>
                      <a:pt x="666" y="259"/>
                      <a:pt x="660" y="226"/>
                      <a:pt x="651" y="195"/>
                    </a:cubicBezTo>
                    <a:cubicBezTo>
                      <a:pt x="642" y="164"/>
                      <a:pt x="630" y="128"/>
                      <a:pt x="618" y="102"/>
                    </a:cubicBezTo>
                    <a:cubicBezTo>
                      <a:pt x="606" y="76"/>
                      <a:pt x="591" y="54"/>
                      <a:pt x="576" y="39"/>
                    </a:cubicBezTo>
                    <a:cubicBezTo>
                      <a:pt x="561" y="24"/>
                      <a:pt x="543" y="15"/>
                      <a:pt x="525" y="9"/>
                    </a:cubicBezTo>
                    <a:cubicBezTo>
                      <a:pt x="507" y="3"/>
                      <a:pt x="477" y="2"/>
                      <a:pt x="465" y="0"/>
                    </a:cubicBezTo>
                  </a:path>
                </a:pathLst>
              </a:custGeom>
              <a:noFill/>
              <a:ln w="2556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" name="Freeform 15"/>
            <p:cNvSpPr>
              <a:spLocks noChangeArrowheads="1"/>
            </p:cNvSpPr>
            <p:nvPr/>
          </p:nvSpPr>
          <p:spPr bwMode="auto">
            <a:xfrm rot="7800000">
              <a:off x="517" y="279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 rot="7800000">
              <a:off x="1669" y="1316"/>
              <a:ext cx="263" cy="263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H="1">
              <a:off x="1512" y="1493"/>
              <a:ext cx="153" cy="32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 flipH="1">
              <a:off x="1421" y="1461"/>
              <a:ext cx="196" cy="4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AutoShape 19"/>
          <p:cNvSpPr>
            <a:spLocks noChangeArrowheads="1"/>
          </p:cNvSpPr>
          <p:nvPr/>
        </p:nvSpPr>
        <p:spPr bwMode="auto">
          <a:xfrm rot="16200000">
            <a:off x="4665711" y="1463950"/>
            <a:ext cx="253127" cy="435136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168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2090738" y="5407610"/>
            <a:ext cx="496252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 typeface="Comic Sans MS" pitchFamily="66" charset="0"/>
              <a:buNone/>
            </a:pPr>
            <a:r>
              <a:rPr lang="en-US" altLang="en-US" sz="2800" dirty="0" smtClean="0">
                <a:solidFill>
                  <a:srgbClr val="FFFFFF"/>
                </a:solidFill>
                <a:latin typeface="Comic Sans MS" pitchFamily="66" charset="0"/>
              </a:rPr>
              <a:t>Synchrotron Radiation</a:t>
            </a:r>
            <a:endParaRPr lang="en-GB" altLang="en-US" sz="2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7054489" y="2998586"/>
            <a:ext cx="1574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50"/>
              </a:spcBef>
              <a:buFont typeface="Comic Sans MS" pitchFamily="66" charset="0"/>
              <a:buNone/>
            </a:pPr>
            <a:r>
              <a:rPr lang="en-GB" altLang="en-US" sz="2800" dirty="0" err="1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en-GB" altLang="en-US" sz="2800" baseline="-25000" dirty="0" err="1">
                <a:solidFill>
                  <a:srgbClr val="FFFF00"/>
                </a:solidFill>
                <a:latin typeface="Comic Sans MS" pitchFamily="66" charset="0"/>
              </a:rPr>
              <a:t>radiation</a:t>
            </a:r>
            <a:endParaRPr lang="en-GB" altLang="en-US" sz="2800" baseline="-25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035439" y="3925686"/>
            <a:ext cx="1611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50"/>
              </a:spcBef>
              <a:buFont typeface="Comic Sans MS" pitchFamily="66" charset="0"/>
              <a:buNone/>
            </a:pPr>
            <a:r>
              <a:rPr lang="en-GB" altLang="en-US" sz="2800">
                <a:solidFill>
                  <a:srgbClr val="FFFF00"/>
                </a:solidFill>
                <a:latin typeface="Comic Sans MS" pitchFamily="66" charset="0"/>
              </a:rPr>
              <a:t>E</a:t>
            </a:r>
            <a:r>
              <a:rPr lang="en-GB" altLang="en-US" sz="2800" baseline="-25000">
                <a:solidFill>
                  <a:srgbClr val="FFFF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7156089" y="3341486"/>
            <a:ext cx="137160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750"/>
              </a:spcBef>
              <a:buFont typeface="Symbol" pitchFamily="18" charset="2"/>
              <a:buNone/>
            </a:pPr>
            <a:r>
              <a:rPr lang="en-GB" altLang="en-US" sz="4400">
                <a:solidFill>
                  <a:srgbClr val="FFFF00"/>
                </a:solidFill>
                <a:latin typeface="Symbol" pitchFamily="18" charset="2"/>
              </a:rPr>
              <a:t></a:t>
            </a:r>
          </a:p>
        </p:txBody>
      </p:sp>
      <p:pic>
        <p:nvPicPr>
          <p:cNvPr id="35846" name="Picture 6" descr="http://chandra.harvard.edu/photo/2008/perseus/perseus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5" y="0"/>
            <a:ext cx="885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08344" y="185195"/>
            <a:ext cx="671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Perseus A in the Perseus Cluster of Galaxies </a:t>
            </a:r>
            <a:endParaRPr lang="en-US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5740" y="5455860"/>
            <a:ext cx="6714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Visible Hubble images with</a:t>
            </a:r>
          </a:p>
          <a:p>
            <a:r>
              <a:rPr lang="en-US" sz="2000" dirty="0" smtClean="0">
                <a:latin typeface="+mn-lt"/>
              </a:rPr>
              <a:t>Violet shells of X-ray gas</a:t>
            </a:r>
          </a:p>
          <a:p>
            <a:r>
              <a:rPr lang="en-US" sz="2000" dirty="0" smtClean="0">
                <a:latin typeface="+mn-lt"/>
              </a:rPr>
              <a:t>Pink jets and lobes of radio-luminous plasma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9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905000"/>
            <a:ext cx="6858000" cy="147002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Seeing Dark Galaxies: The ALFALFA Survey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Webdings" pitchFamily="18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Aileen O’Donoghue</a:t>
            </a:r>
          </a:p>
          <a:p>
            <a:pPr marL="0" indent="0" algn="ctr" eaLnBrk="1" hangingPunct="1">
              <a:buFont typeface="Webdings" pitchFamily="18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2400" smtClean="0"/>
              <a:t>Priest Associate Professor of Physics</a:t>
            </a:r>
          </a:p>
          <a:p>
            <a:pPr marL="0" indent="0" algn="ctr" eaLnBrk="1" hangingPunct="1">
              <a:buFont typeface="Webdings" pitchFamily="18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2000" smtClean="0"/>
              <a:t>St. Lawrence University, Canton, NY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228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2" r="34024" b="3728"/>
          <a:stretch>
            <a:fillRect/>
          </a:stretch>
        </p:blipFill>
        <p:spPr bwMode="auto">
          <a:xfrm>
            <a:off x="3130550" y="6175375"/>
            <a:ext cx="60134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1942" r="34024" b="3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2413" cy="857250"/>
          </a:xfrm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ALFALFA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2037" cy="4665662"/>
          </a:xfrm>
        </p:spPr>
        <p:txBody>
          <a:bodyPr lIns="0" tIns="0" rIns="0" bIns="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Arecibo Fast ALFA Survey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Arecibo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ALFA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L-Band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Radio Galaxies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Continuum Sources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Spectral Line Sources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ALFALFA Observations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Some ALFALFA Results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r="1920"/>
          <a:stretch>
            <a:fillRect/>
          </a:stretch>
        </p:blipFill>
        <p:spPr bwMode="auto">
          <a:xfrm>
            <a:off x="2500313" y="5503863"/>
            <a:ext cx="414178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6" descr="NAIC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511300"/>
            <a:ext cx="268446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National Astronomy &amp; Ionosphere Center</a:t>
            </a:r>
          </a:p>
          <a:p>
            <a:pPr lvl="2" eaLnBrk="1" hangingPunct="1"/>
            <a:r>
              <a:rPr lang="en-US" altLang="en-US" smtClean="0"/>
              <a:t> Funded by NSF, administered by Cornell University</a:t>
            </a:r>
          </a:p>
          <a:p>
            <a:pPr eaLnBrk="1" hangingPunct="1"/>
            <a:r>
              <a:rPr lang="en-US" altLang="en-US" smtClean="0"/>
              <a:t> Arecibo, Puerto Rico</a:t>
            </a:r>
          </a:p>
          <a:p>
            <a:pPr lvl="1" eaLnBrk="1" hangingPunct="1"/>
            <a:r>
              <a:rPr lang="en-US" altLang="en-US" smtClean="0"/>
              <a:t> Karst Topography</a:t>
            </a:r>
          </a:p>
          <a:p>
            <a:pPr lvl="2" eaLnBrk="1" hangingPunct="1"/>
            <a:r>
              <a:rPr lang="en-US" altLang="en-US" smtClean="0"/>
              <a:t> Subsurface limestone </a:t>
            </a:r>
            <a:r>
              <a:rPr lang="en-US" altLang="en-US" smtClean="0">
                <a:sym typeface="Symbol" pitchFamily="18" charset="2"/>
              </a:rPr>
              <a:t> sink holes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 Like Gulin, China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202" r="2252" b="1724"/>
          <a:stretch>
            <a:fillRect/>
          </a:stretch>
        </p:blipFill>
        <p:spPr bwMode="auto">
          <a:xfrm>
            <a:off x="4705350" y="3681413"/>
            <a:ext cx="39497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 r="620" b="6473"/>
          <a:stretch>
            <a:fillRect/>
          </a:stretch>
        </p:blipFill>
        <p:spPr bwMode="auto">
          <a:xfrm>
            <a:off x="965200" y="4392613"/>
            <a:ext cx="33750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31767" r="58012" b="44461"/>
          <a:stretch>
            <a:fillRect/>
          </a:stretch>
        </p:blipFill>
        <p:spPr bwMode="auto">
          <a:xfrm>
            <a:off x="7043738" y="2351088"/>
            <a:ext cx="10922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643563" y="4614863"/>
            <a:ext cx="752475" cy="72231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V="1">
            <a:off x="5641975" y="2352675"/>
            <a:ext cx="1406525" cy="226377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6394450" y="3400425"/>
            <a:ext cx="1730375" cy="19383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457450" y="4381500"/>
            <a:ext cx="184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mtClean="0">
                <a:solidFill>
                  <a:srgbClr val="000066"/>
                </a:solidFill>
                <a:cs typeface="+mn-cs"/>
              </a:rPr>
              <a:t>Li River near  Gulin,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47112" grpId="0" animBg="1"/>
      <p:bldP spid="471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Largest Single-dish radio telescope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diameter = 305 m = 1000 ft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depth = 167 ft (870 ft sphere)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40,000 3 x 5 aluminum panels</a:t>
            </a:r>
          </a:p>
        </p:txBody>
      </p:sp>
      <p:pic>
        <p:nvPicPr>
          <p:cNvPr id="5124" name="Picture 11" descr="ArialD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9" b="19627"/>
          <a:stretch>
            <a:fillRect/>
          </a:stretch>
        </p:blipFill>
        <p:spPr bwMode="auto">
          <a:xfrm>
            <a:off x="1127125" y="3127375"/>
            <a:ext cx="68881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Largest Single-dish radio telescope</a:t>
            </a:r>
          </a:p>
        </p:txBody>
      </p:sp>
      <p:pic>
        <p:nvPicPr>
          <p:cNvPr id="6148" name="Picture 5" descr="ao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7" b="4109"/>
          <a:stretch>
            <a:fillRect/>
          </a:stretch>
        </p:blipFill>
        <p:spPr bwMode="auto">
          <a:xfrm>
            <a:off x="400050" y="4437063"/>
            <a:ext cx="52752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331788" y="6223000"/>
            <a:ext cx="417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FFFFFF"/>
                </a:solidFill>
                <a:cs typeface="+mn-cs"/>
              </a:rPr>
              <a:t>Cables shape spherical dish</a:t>
            </a:r>
          </a:p>
        </p:txBody>
      </p:sp>
      <p:pic>
        <p:nvPicPr>
          <p:cNvPr id="6150" name="Picture 12" descr="TIeDownUpClose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563813"/>
            <a:ext cx="306546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RadiationSign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2"/>
          <a:stretch>
            <a:fillRect/>
          </a:stretch>
        </p:blipFill>
        <p:spPr bwMode="auto">
          <a:xfrm>
            <a:off x="377825" y="1992313"/>
            <a:ext cx="2076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RadiationSign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2152" r="36674" b="28467"/>
          <a:stretch>
            <a:fillRect/>
          </a:stretch>
        </p:blipFill>
        <p:spPr bwMode="auto">
          <a:xfrm>
            <a:off x="2549525" y="1549400"/>
            <a:ext cx="31384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5792788" y="1758950"/>
            <a:ext cx="30114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FFFFFF"/>
                </a:solidFill>
                <a:cs typeface="+mn-cs"/>
              </a:rPr>
              <a:t>Tie-downs keep platform steady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Instrument Platform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weight = 900 tons, 18 supporting cables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height = 450 ft above dish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azimuth arm length = 328 ft</a:t>
            </a:r>
          </a:p>
        </p:txBody>
      </p:sp>
      <p:pic>
        <p:nvPicPr>
          <p:cNvPr id="7172" name="Picture 5" descr="Plat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 b="5447"/>
          <a:stretch>
            <a:fillRect/>
          </a:stretch>
        </p:blipFill>
        <p:spPr bwMode="auto">
          <a:xfrm>
            <a:off x="1233488" y="3186113"/>
            <a:ext cx="667543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1025525" y="4691063"/>
            <a:ext cx="1847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000066"/>
                </a:solidFill>
                <a:cs typeface="+mn-cs"/>
              </a:rPr>
              <a:t>Gregorian Dome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6207125" y="5094288"/>
            <a:ext cx="1847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000066"/>
                </a:solidFill>
                <a:cs typeface="+mn-cs"/>
              </a:rPr>
              <a:t>430 MHz line feed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19638" y="0"/>
            <a:ext cx="4424362" cy="75247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On The Platform</a:t>
            </a:r>
          </a:p>
        </p:txBody>
      </p:sp>
      <p:pic>
        <p:nvPicPr>
          <p:cNvPr id="8195" name="Picture 7" descr="CableCar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46577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2901950" y="382588"/>
            <a:ext cx="1493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Up via  cable car</a:t>
            </a:r>
          </a:p>
        </p:txBody>
      </p:sp>
      <p:pic>
        <p:nvPicPr>
          <p:cNvPr id="8197" name="Picture 8" descr="JamieCatwalk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7109" b="15224"/>
          <a:stretch>
            <a:fillRect/>
          </a:stretch>
        </p:blipFill>
        <p:spPr bwMode="auto">
          <a:xfrm>
            <a:off x="4295775" y="3365500"/>
            <a:ext cx="48482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JamieAzimuthArm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720725"/>
            <a:ext cx="19161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881563" y="2043113"/>
            <a:ext cx="184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Jamie on the azimuth arm</a:t>
            </a:r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7680325" y="5772150"/>
            <a:ext cx="1463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Down via catwalk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Local Group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723900"/>
            <a:ext cx="8683625" cy="623888"/>
          </a:xfrm>
        </p:spPr>
        <p:txBody>
          <a:bodyPr/>
          <a:lstStyle/>
          <a:p>
            <a:pPr eaLnBrk="1" hangingPunct="1"/>
            <a:r>
              <a:rPr lang="en-US" altLang="en-US" smtClean="0"/>
              <a:t> The Milky Way’s Galaxy Cluster</a:t>
            </a:r>
          </a:p>
        </p:txBody>
      </p:sp>
      <p:pic>
        <p:nvPicPr>
          <p:cNvPr id="7172" name="Picture 4" descr="Local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433513"/>
            <a:ext cx="69373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6981" name="Rectangle 5"/>
          <p:cNvSpPr>
            <a:spLocks noChangeArrowheads="1"/>
          </p:cNvSpPr>
          <p:nvPr/>
        </p:nvSpPr>
        <p:spPr bwMode="auto">
          <a:xfrm>
            <a:off x="0" y="1425575"/>
            <a:ext cx="2298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&gt; 54 galaxies within 5 million light years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550150" y="5284788"/>
            <a:ext cx="1593850" cy="1311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Andromeda (M31) &amp; Satellites M32 &amp; M33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34275" y="2784475"/>
            <a:ext cx="1609725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Triangulum (M110)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529013" y="3970338"/>
            <a:ext cx="1609725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Milky Way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7177" name="Picture 9" descr="atlas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476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Instruments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Line feed counters spherical aberration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710363" y="4573588"/>
            <a:ext cx="23050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Different parts of dish focus to different heights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165225" y="6300788"/>
            <a:ext cx="4487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430 MHz line feed (70 cm)</a:t>
            </a:r>
          </a:p>
        </p:txBody>
      </p:sp>
      <p:pic>
        <p:nvPicPr>
          <p:cNvPr id="9222" name="Picture 11" descr="LineFeed03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171700"/>
            <a:ext cx="3081337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LineFeed01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171700"/>
            <a:ext cx="308133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171700"/>
            <a:ext cx="233521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70763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Arecibo Observatory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Instruments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Gregorian dome houses instruments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“gregorian”  secondary behind primary focus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0"/>
            <a:ext cx="175895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8" descr="GDomeBerry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3111" r="18208" b="1555"/>
          <a:stretch>
            <a:fillRect/>
          </a:stretch>
        </p:blipFill>
        <p:spPr bwMode="auto">
          <a:xfrm>
            <a:off x="5162550" y="2651125"/>
            <a:ext cx="36417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054475" y="3943350"/>
            <a:ext cx="1362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Odd Puerto Rican berry!</a:t>
            </a:r>
          </a:p>
        </p:txBody>
      </p:sp>
      <p:pic>
        <p:nvPicPr>
          <p:cNvPr id="10247" name="Picture 9" descr="GDomeFromAbove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12389"/>
          <a:stretch>
            <a:fillRect/>
          </a:stretch>
        </p:blipFill>
        <p:spPr bwMode="auto">
          <a:xfrm>
            <a:off x="465138" y="2593975"/>
            <a:ext cx="36226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4"/>
          <p:cNvSpPr txBox="1">
            <a:spLocks noChangeArrowheads="1"/>
          </p:cNvSpPr>
          <p:nvPr/>
        </p:nvSpPr>
        <p:spPr bwMode="auto">
          <a:xfrm>
            <a:off x="198438" y="5902325"/>
            <a:ext cx="1847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Gregorian Dome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05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Inside the Gregorian Dome</a:t>
            </a:r>
          </a:p>
        </p:txBody>
      </p:sp>
      <p:pic>
        <p:nvPicPr>
          <p:cNvPr id="11267" name="Picture 10" descr="LookingOutOfGDome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885825"/>
            <a:ext cx="659447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1" descr="JamieInGDome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150"/>
            <a:ext cx="31178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359400" y="1860550"/>
            <a:ext cx="184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z="24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Main dish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089650" y="4090988"/>
            <a:ext cx="1362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Tertiary reflector</a:t>
            </a: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3795713" y="5838825"/>
            <a:ext cx="4532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Inside of dome is secondary reflector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DSC03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081338"/>
            <a:ext cx="503555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038" y="969963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Arecibo L-Band Feed Array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Seven feeds in hexagonal array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4073525" y="3079750"/>
            <a:ext cx="1619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ALFA apertures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749300" y="2081213"/>
            <a:ext cx="348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ALFA receivers</a:t>
            </a:r>
          </a:p>
        </p:txBody>
      </p:sp>
      <p:pic>
        <p:nvPicPr>
          <p:cNvPr id="51213" name="Picture 13" descr="Aussi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23850"/>
            <a:ext cx="18478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8153400" y="719138"/>
            <a:ext cx="11049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Made in Aust-ralia</a:t>
            </a:r>
          </a:p>
        </p:txBody>
      </p:sp>
      <p:pic>
        <p:nvPicPr>
          <p:cNvPr id="12297" name="Picture 17" descr="DSC03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667000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Line 15"/>
          <p:cNvSpPr>
            <a:spLocks noChangeShapeType="1"/>
          </p:cNvSpPr>
          <p:nvPr/>
        </p:nvSpPr>
        <p:spPr bwMode="auto">
          <a:xfrm flipV="1">
            <a:off x="2000250" y="2133600"/>
            <a:ext cx="4552950" cy="360045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5692775" y="6400800"/>
            <a:ext cx="345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… and SLU student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4" grpId="0"/>
      <p:bldP spid="512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Point Spread Function</a:t>
            </a:r>
          </a:p>
          <a:p>
            <a:pPr lvl="1" eaLnBrk="1" hangingPunct="1"/>
            <a:r>
              <a:rPr lang="en-US" altLang="en-US" smtClean="0"/>
              <a:t> Multiple beams &amp; asymmetries alias sources</a:t>
            </a:r>
          </a:p>
          <a:p>
            <a:pPr lvl="1" eaLnBrk="1" hangingPunct="1"/>
            <a:r>
              <a:rPr lang="en-US" altLang="en-US" smtClean="0"/>
              <a:t> Combining beams into one image requires careful processing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r="16003"/>
          <a:stretch>
            <a:fillRect/>
          </a:stretch>
        </p:blipFill>
        <p:spPr bwMode="auto">
          <a:xfrm>
            <a:off x="2590800" y="2916238"/>
            <a:ext cx="39608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L Band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1200 – 1800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"/>
          <a:stretch>
            <a:fillRect/>
          </a:stretch>
        </p:blipFill>
        <p:spPr bwMode="auto">
          <a:xfrm>
            <a:off x="0" y="1717675"/>
            <a:ext cx="91408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3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7722" r="14998" b="70415"/>
          <a:stretch>
            <a:fillRect/>
          </a:stretch>
        </p:blipFill>
        <p:spPr bwMode="auto">
          <a:xfrm>
            <a:off x="3175" y="5037138"/>
            <a:ext cx="914082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47" t="17722" r="14998" b="704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ALFALFA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1335 - 1435 MHz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"/>
          <a:stretch>
            <a:fillRect/>
          </a:stretch>
        </p:blipFill>
        <p:spPr bwMode="auto">
          <a:xfrm>
            <a:off x="0" y="1717675"/>
            <a:ext cx="91408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3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7722" r="14998" b="70415"/>
          <a:stretch>
            <a:fillRect/>
          </a:stretch>
        </p:blipFill>
        <p:spPr bwMode="auto">
          <a:xfrm>
            <a:off x="3175" y="5037138"/>
            <a:ext cx="914082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47" t="17722" r="14998" b="704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784475" y="1714500"/>
            <a:ext cx="1635125" cy="2838450"/>
          </a:xfrm>
          <a:prstGeom prst="rect">
            <a:avLst/>
          </a:prstGeom>
          <a:solidFill>
            <a:srgbClr val="FFFF00">
              <a:alpha val="50195"/>
            </a:srgbClr>
          </a:solidFill>
          <a:ln w="936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870200" y="2370138"/>
            <a:ext cx="1465263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250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z="20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ALFALFA Observing band                1335 – 1435 MHz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7" r="14413" b="5669"/>
          <a:stretch>
            <a:fillRect/>
          </a:stretch>
        </p:blipFill>
        <p:spPr bwMode="auto">
          <a:xfrm>
            <a:off x="0" y="1471613"/>
            <a:ext cx="91440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067" r="14413" b="5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668338" y="1474788"/>
            <a:ext cx="2759075" cy="4792662"/>
            <a:chOff x="421" y="929"/>
            <a:chExt cx="1738" cy="3019"/>
          </a:xfrm>
        </p:grpSpPr>
        <p:sp>
          <p:nvSpPr>
            <p:cNvPr id="15376" name="Rectangle 9"/>
            <p:cNvSpPr>
              <a:spLocks noChangeArrowheads="1"/>
            </p:cNvSpPr>
            <p:nvPr/>
          </p:nvSpPr>
          <p:spPr bwMode="auto">
            <a:xfrm>
              <a:off x="421" y="929"/>
              <a:ext cx="1739" cy="3020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5377" name="Text Box 10"/>
            <p:cNvSpPr txBox="1">
              <a:spLocks noChangeArrowheads="1"/>
            </p:cNvSpPr>
            <p:nvPr/>
          </p:nvSpPr>
          <p:spPr bwMode="auto">
            <a:xfrm>
              <a:off x="581" y="1738"/>
              <a:ext cx="1419" cy="1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defTabSz="457200" eaLnBrk="1" hangingPunct="1">
                <a:spcBef>
                  <a:spcPts val="1500"/>
                </a:spcBef>
                <a:buClr>
                  <a:srgbClr val="000066"/>
                </a:buClr>
                <a:buSzPct val="100000"/>
                <a:buFont typeface="Comic Sans MS" pitchFamily="66" charset="0"/>
                <a:buNone/>
              </a:pPr>
              <a:r>
                <a:rPr lang="en-GB" altLang="en-US" sz="2400" smtClean="0">
                  <a:solidFill>
                    <a:srgbClr val="000066"/>
                  </a:solidFill>
                  <a:latin typeface="Comic Sans MS" pitchFamily="66" charset="0"/>
                  <a:cs typeface="+mn-cs"/>
                </a:rPr>
                <a:t>ALFALFA Observing band                1335 – 1435 MHz</a:t>
              </a:r>
            </a:p>
          </p:txBody>
        </p:sp>
      </p:grp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1" r="51634" b="5669"/>
          <a:stretch>
            <a:fillRect/>
          </a:stretch>
        </p:blipFill>
        <p:spPr bwMode="auto">
          <a:xfrm>
            <a:off x="5172075" y="0"/>
            <a:ext cx="3971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241" r="51634" b="5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6" name="WordArt 12"/>
          <p:cNvSpPr>
            <a:spLocks noChangeArrowheads="1" noChangeShapeType="1" noTextEdit="1"/>
          </p:cNvSpPr>
          <p:nvPr/>
        </p:nvSpPr>
        <p:spPr bwMode="auto">
          <a:xfrm>
            <a:off x="5591175" y="2479675"/>
            <a:ext cx="3041650" cy="1917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28569"/>
              </a:avLst>
            </a:prstTxWarp>
          </a:bodyPr>
          <a:lstStyle/>
          <a:p>
            <a:pPr algn="ctr" defTabSz="457200"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sz="3600" kern="1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70252" dir="15845058" algn="ctr" rotWithShape="0">
                    <a:srgbClr val="FFFF00">
                      <a:alpha val="50026"/>
                    </a:srgbClr>
                  </a:outerShdw>
                </a:effectLst>
                <a:latin typeface="Copperplate Gothic Light"/>
                <a:cs typeface="+mn-cs"/>
              </a:rPr>
              <a:t>Crowded!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69925" y="-3175"/>
            <a:ext cx="4511675" cy="1479550"/>
          </a:xfrm>
          <a:prstGeom prst="line">
            <a:avLst/>
          </a:prstGeom>
          <a:noFill/>
          <a:ln w="3168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73100" y="6272213"/>
            <a:ext cx="4494213" cy="585787"/>
          </a:xfrm>
          <a:prstGeom prst="line">
            <a:avLst/>
          </a:prstGeom>
          <a:noFill/>
          <a:ln w="3168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6878638" y="4625975"/>
            <a:ext cx="792162" cy="2538413"/>
          </a:xfrm>
          <a:prstGeom prst="ellipse">
            <a:avLst/>
          </a:prstGeom>
          <a:noFill/>
          <a:ln w="31680">
            <a:solidFill>
              <a:srgbClr val="FFFF00"/>
            </a:solidFill>
            <a:miter lim="800000"/>
            <a:headEnd/>
            <a:tailEnd/>
          </a:ln>
          <a:effectLst>
            <a:outerShdw dist="17819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602538" y="5391150"/>
            <a:ext cx="1350962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1420 MHz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4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6" grpId="0" animBg="1"/>
      <p:bldP spid="6157" grpId="0" animBg="1"/>
      <p:bldP spid="6158" grpId="0" animBg="1"/>
      <p:bldP spid="61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ALFALFA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1335 - 1435 MHz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100 MHz, 4096 channels                                                                       </a:t>
            </a:r>
          </a:p>
          <a:p>
            <a:pPr lvl="2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	</a:t>
            </a:r>
            <a:r>
              <a:rPr lang="en-GB" altLang="en-US" smtClean="0">
                <a:latin typeface="Symbol" pitchFamily="18" charset="2"/>
              </a:rPr>
              <a:t></a:t>
            </a:r>
            <a:r>
              <a:rPr lang="en-GB" altLang="en-US" smtClean="0"/>
              <a:t> 24.4 kHz/channel</a:t>
            </a:r>
          </a:p>
          <a:p>
            <a:pPr lvl="2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Recessional Velocities</a:t>
            </a:r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6" r="51572" b="5669"/>
          <a:stretch>
            <a:fillRect/>
          </a:stretch>
        </p:blipFill>
        <p:spPr bwMode="auto">
          <a:xfrm>
            <a:off x="6372225" y="2049463"/>
            <a:ext cx="2771775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386" r="51572" b="5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6389" name="Object 4"/>
          <p:cNvGraphicFramePr>
            <a:graphicFrameLocks noChangeAspect="1"/>
          </p:cNvGraphicFramePr>
          <p:nvPr/>
        </p:nvGraphicFramePr>
        <p:xfrm>
          <a:off x="3441700" y="2359025"/>
          <a:ext cx="1270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r:id="rId5" imgW="128525" imgH="150475" progId="">
                  <p:embed/>
                </p:oleObj>
              </mc:Choice>
              <mc:Fallback>
                <p:oleObj r:id="rId5" imgW="128525" imgH="1504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2359025"/>
                        <a:ext cx="1270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5"/>
          <p:cNvGraphicFramePr>
            <a:graphicFrameLocks noChangeAspect="1"/>
          </p:cNvGraphicFramePr>
          <p:nvPr/>
        </p:nvGraphicFramePr>
        <p:xfrm>
          <a:off x="31750" y="3652838"/>
          <a:ext cx="6415088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Equation" r:id="rId7" imgW="2958840" imgH="1231560" progId="Equation.DSMT4">
                  <p:embed/>
                </p:oleObj>
              </mc:Choice>
              <mc:Fallback>
                <p:oleObj name="Equation" r:id="rId7" imgW="2958840" imgH="1231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" y="3652838"/>
                        <a:ext cx="6415088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6"/>
          <p:cNvGraphicFramePr>
            <a:graphicFrameLocks noChangeAspect="1"/>
          </p:cNvGraphicFramePr>
          <p:nvPr/>
        </p:nvGraphicFramePr>
        <p:xfrm>
          <a:off x="6589713" y="1020763"/>
          <a:ext cx="23368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Equation" r:id="rId9" imgW="977760" imgH="419040" progId="Equation.DSMT4">
                  <p:embed/>
                </p:oleObj>
              </mc:Choice>
              <mc:Fallback>
                <p:oleObj name="Equation" r:id="rId9" imgW="9777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3" y="1020763"/>
                        <a:ext cx="2336800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ALFALFA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Distances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Hubble Constant                                                                    </a:t>
            </a:r>
          </a:p>
          <a:p>
            <a:pPr lvl="2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	Currently 72 km/s/Mpc = 2.33 x 10</a:t>
            </a:r>
            <a:r>
              <a:rPr lang="en-GB" altLang="en-US" baseline="30000" smtClean="0"/>
              <a:t>18</a:t>
            </a:r>
            <a:r>
              <a:rPr lang="en-GB" altLang="en-US" smtClean="0"/>
              <a:t> s</a:t>
            </a:r>
            <a:r>
              <a:rPr lang="en-GB" altLang="en-US" baseline="30000" smtClean="0"/>
              <a:t>-1</a:t>
            </a:r>
          </a:p>
          <a:p>
            <a:pPr lvl="2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	  		Gives the age of the universe as 13.6 By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Cosmological Distances (local)</a:t>
            </a:r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ALFALFA’s far view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3441700" y="2359025"/>
          <a:ext cx="1270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r:id="rId4" imgW="128525" imgH="150475" progId="">
                  <p:embed/>
                </p:oleObj>
              </mc:Choice>
              <mc:Fallback>
                <p:oleObj r:id="rId4" imgW="128525" imgH="1504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2359025"/>
                        <a:ext cx="1270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4"/>
          <p:cNvGraphicFramePr>
            <a:graphicFrameLocks noChangeAspect="1"/>
          </p:cNvGraphicFramePr>
          <p:nvPr/>
        </p:nvGraphicFramePr>
        <p:xfrm>
          <a:off x="781050" y="4945063"/>
          <a:ext cx="7646988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Equation" r:id="rId6" imgW="3441600" imgH="507960" progId="Equation.DSMT4">
                  <p:embed/>
                </p:oleObj>
              </mc:Choice>
              <mc:Fallback>
                <p:oleObj name="Equation" r:id="rId6" imgW="34416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4945063"/>
                        <a:ext cx="7646988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4" name="Group 5"/>
          <p:cNvGrpSpPr>
            <a:grpSpLocks/>
          </p:cNvGrpSpPr>
          <p:nvPr/>
        </p:nvGrpSpPr>
        <p:grpSpPr bwMode="auto">
          <a:xfrm>
            <a:off x="2141538" y="3379788"/>
            <a:ext cx="5002212" cy="1198562"/>
            <a:chOff x="1349" y="1999"/>
            <a:chExt cx="3151" cy="755"/>
          </a:xfrm>
        </p:grpSpPr>
        <p:graphicFrame>
          <p:nvGraphicFramePr>
            <p:cNvPr id="17415" name="Object 6"/>
            <p:cNvGraphicFramePr>
              <a:graphicFrameLocks noChangeAspect="1"/>
            </p:cNvGraphicFramePr>
            <p:nvPr/>
          </p:nvGraphicFramePr>
          <p:xfrm>
            <a:off x="2970" y="2010"/>
            <a:ext cx="1531" cy="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8" r:id="rId8" imgW="491457" imgH="419059" progId="">
                    <p:embed/>
                  </p:oleObj>
                </mc:Choice>
                <mc:Fallback>
                  <p:oleObj r:id="rId8" imgW="491457" imgH="4190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0" y="2010"/>
                          <a:ext cx="1531" cy="7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6" name="Object 7"/>
            <p:cNvGraphicFramePr>
              <a:graphicFrameLocks noChangeAspect="1"/>
            </p:cNvGraphicFramePr>
            <p:nvPr/>
          </p:nvGraphicFramePr>
          <p:xfrm>
            <a:off x="1349" y="1999"/>
            <a:ext cx="799" cy="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9" r:id="rId10" imgW="457118" imgH="431727" progId="">
                    <p:embed/>
                  </p:oleObj>
                </mc:Choice>
                <mc:Fallback>
                  <p:oleObj r:id="rId10" imgW="457118" imgH="43172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9" y="1999"/>
                          <a:ext cx="799" cy="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Radio Sources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 Continuum Sources</a:t>
            </a:r>
          </a:p>
          <a:p>
            <a:pPr lvl="1" eaLnBrk="1" hangingPunct="1"/>
            <a:r>
              <a:rPr lang="en-US" altLang="en-US" sz="3600" smtClean="0"/>
              <a:t> Thermal radiation</a:t>
            </a:r>
          </a:p>
          <a:p>
            <a:pPr lvl="1" eaLnBrk="1" hangingPunct="1"/>
            <a:r>
              <a:rPr lang="en-US" altLang="en-US" sz="3600" smtClean="0"/>
              <a:t> Synchrotron radiation</a:t>
            </a:r>
          </a:p>
          <a:p>
            <a:pPr eaLnBrk="1" hangingPunct="1"/>
            <a:r>
              <a:rPr lang="en-US" altLang="en-US" sz="4000" smtClean="0"/>
              <a:t> Spectral Line Sources</a:t>
            </a:r>
          </a:p>
          <a:p>
            <a:pPr lvl="1" eaLnBrk="1" hangingPunct="1"/>
            <a:r>
              <a:rPr lang="en-US" altLang="en-US" sz="3600" smtClean="0"/>
              <a:t> Cool H!</a:t>
            </a:r>
          </a:p>
          <a:p>
            <a:pPr lvl="1" eaLnBrk="1" hangingPunct="1"/>
            <a:r>
              <a:rPr lang="en-US" altLang="en-US" sz="3600" smtClean="0"/>
              <a:t> Some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YNeighborh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761841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65288" cy="1290638"/>
          </a:xfrm>
        </p:spPr>
        <p:txBody>
          <a:bodyPr/>
          <a:lstStyle/>
          <a:p>
            <a:pPr eaLnBrk="1" hangingPunct="1"/>
            <a:r>
              <a:rPr lang="en-US" altLang="en-US" smtClean="0"/>
              <a:t>The ‘Hood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-548" r="1227"/>
          <a:stretch>
            <a:fillRect/>
          </a:stretch>
        </p:blipFill>
        <p:spPr bwMode="auto">
          <a:xfrm>
            <a:off x="4340225" y="3754438"/>
            <a:ext cx="4678363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98" t="-548" r="12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Continuum Radio Emission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777875"/>
            <a:ext cx="8683625" cy="5640388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Thermal emission minimal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-1372" r="5539" b="-1456"/>
          <a:stretch>
            <a:fillRect/>
          </a:stretch>
        </p:blipFill>
        <p:spPr bwMode="auto">
          <a:xfrm>
            <a:off x="282575" y="1296988"/>
            <a:ext cx="429895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52" t="-1372" r="5539" b="-14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106488" y="4605338"/>
            <a:ext cx="225266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Planck Curve for 2.725K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476250" y="3568700"/>
            <a:ext cx="300038" cy="188913"/>
          </a:xfrm>
          <a:prstGeom prst="rect">
            <a:avLst/>
          </a:prstGeom>
          <a:noFill/>
          <a:ln w="31680">
            <a:solidFill>
              <a:srgbClr val="000080"/>
            </a:solidFill>
            <a:miter lim="800000"/>
            <a:headEnd/>
            <a:tailEnd/>
          </a:ln>
          <a:effectLst>
            <a:outerShdw dist="17819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>
            <a:off x="863600" y="3668713"/>
            <a:ext cx="3732213" cy="690562"/>
          </a:xfrm>
          <a:prstGeom prst="line">
            <a:avLst/>
          </a:prstGeom>
          <a:noFill/>
          <a:ln w="19080">
            <a:solidFill>
              <a:srgbClr val="000080"/>
            </a:solidFill>
            <a:miter lim="800000"/>
            <a:headEnd/>
            <a:tailEnd type="triangle" w="med" len="med"/>
          </a:ln>
          <a:effectLst>
            <a:outerShdw dist="17819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7092950" y="4051300"/>
            <a:ext cx="130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500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L Band</a:t>
            </a:r>
          </a:p>
        </p:txBody>
      </p:sp>
      <p:sp>
        <p:nvSpPr>
          <p:cNvPr id="19466" name="Rectangle 16"/>
          <p:cNvSpPr>
            <a:spLocks noChangeArrowheads="1"/>
          </p:cNvSpPr>
          <p:nvPr/>
        </p:nvSpPr>
        <p:spPr bwMode="auto">
          <a:xfrm>
            <a:off x="4775200" y="3797300"/>
            <a:ext cx="4143375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7186613" y="3756025"/>
            <a:ext cx="1157287" cy="2709863"/>
          </a:xfrm>
          <a:prstGeom prst="rect">
            <a:avLst/>
          </a:prstGeom>
          <a:solidFill>
            <a:srgbClr val="000066">
              <a:alpha val="25098"/>
            </a:srgbClr>
          </a:solidFill>
          <a:ln w="324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316538" y="1738313"/>
            <a:ext cx="3279775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Wein’s Law:                 for </a:t>
            </a:r>
            <a:r>
              <a:rPr lang="en-GB" altLang="en-US" sz="2800" smtClean="0">
                <a:solidFill>
                  <a:srgbClr val="FFFF00"/>
                </a:solidFill>
                <a:latin typeface="Symbol" pitchFamily="18" charset="2"/>
                <a:cs typeface="+mn-cs"/>
              </a:rPr>
              <a:t></a:t>
            </a:r>
            <a:r>
              <a:rPr lang="en-GB" altLang="en-US" sz="2800" baseline="-25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max</a:t>
            </a: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 = 21 cm   T = 13.8 mK</a:t>
            </a:r>
          </a:p>
        </p:txBody>
      </p:sp>
      <p:sp>
        <p:nvSpPr>
          <p:cNvPr id="19469" name="Rectangle 14"/>
          <p:cNvSpPr>
            <a:spLocks noChangeArrowheads="1"/>
          </p:cNvSpPr>
          <p:nvPr/>
        </p:nvSpPr>
        <p:spPr bwMode="auto">
          <a:xfrm>
            <a:off x="604838" y="1444625"/>
            <a:ext cx="3052762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70" name="Text Box 6"/>
          <p:cNvSpPr txBox="1">
            <a:spLocks noChangeArrowheads="1"/>
          </p:cNvSpPr>
          <p:nvPr/>
        </p:nvSpPr>
        <p:spPr bwMode="auto">
          <a:xfrm>
            <a:off x="549275" y="1265238"/>
            <a:ext cx="11890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mW/m</a:t>
            </a:r>
            <a:r>
              <a:rPr lang="en-GB" altLang="en-US" baseline="300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2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3906838" y="3481388"/>
            <a:ext cx="663575" cy="27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72" name="Text Box 7"/>
          <p:cNvSpPr txBox="1">
            <a:spLocks noChangeArrowheads="1"/>
          </p:cNvSpPr>
          <p:nvPr/>
        </p:nvSpPr>
        <p:spPr bwMode="auto">
          <a:xfrm>
            <a:off x="3857625" y="3416300"/>
            <a:ext cx="650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GHz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633913" y="4303713"/>
            <a:ext cx="4349750" cy="20669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Continuum Radio Emission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Continuum Radiation: Synchrotron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e- spiral along magnetic fields</a:t>
            </a:r>
          </a:p>
        </p:txBody>
      </p:sp>
      <p:grpSp>
        <p:nvGrpSpPr>
          <p:cNvPr id="20485" name="Group 4"/>
          <p:cNvGrpSpPr>
            <a:grpSpLocks/>
          </p:cNvGrpSpPr>
          <p:nvPr/>
        </p:nvGrpSpPr>
        <p:grpSpPr bwMode="auto">
          <a:xfrm>
            <a:off x="382588" y="2001838"/>
            <a:ext cx="3298825" cy="3857625"/>
            <a:chOff x="241" y="1261"/>
            <a:chExt cx="2078" cy="2430"/>
          </a:xfrm>
        </p:grpSpPr>
        <p:sp>
          <p:nvSpPr>
            <p:cNvPr id="20504" name="Freeform 5"/>
            <p:cNvSpPr>
              <a:spLocks noChangeArrowheads="1"/>
            </p:cNvSpPr>
            <p:nvPr/>
          </p:nvSpPr>
          <p:spPr bwMode="auto">
            <a:xfrm rot="7800000">
              <a:off x="1156" y="199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5" name="Freeform 6"/>
            <p:cNvSpPr>
              <a:spLocks noChangeArrowheads="1"/>
            </p:cNvSpPr>
            <p:nvPr/>
          </p:nvSpPr>
          <p:spPr bwMode="auto">
            <a:xfrm rot="7800000">
              <a:off x="1478" y="161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6" name="Freeform 7"/>
            <p:cNvSpPr>
              <a:spLocks noChangeArrowheads="1"/>
            </p:cNvSpPr>
            <p:nvPr/>
          </p:nvSpPr>
          <p:spPr bwMode="auto">
            <a:xfrm rot="7800000">
              <a:off x="836" y="2371"/>
              <a:ext cx="485" cy="904"/>
            </a:xfrm>
            <a:custGeom>
              <a:avLst/>
              <a:gdLst>
                <a:gd name="T0" fmla="*/ 0 w 708"/>
                <a:gd name="T1" fmla="*/ 904 h 1677"/>
                <a:gd name="T2" fmla="*/ 78 w 708"/>
                <a:gd name="T3" fmla="*/ 893 h 1677"/>
                <a:gd name="T4" fmla="*/ 127 w 708"/>
                <a:gd name="T5" fmla="*/ 883 h 1677"/>
                <a:gd name="T6" fmla="*/ 179 w 708"/>
                <a:gd name="T7" fmla="*/ 868 h 1677"/>
                <a:gd name="T8" fmla="*/ 228 w 708"/>
                <a:gd name="T9" fmla="*/ 849 h 1677"/>
                <a:gd name="T10" fmla="*/ 277 w 708"/>
                <a:gd name="T11" fmla="*/ 818 h 1677"/>
                <a:gd name="T12" fmla="*/ 327 w 708"/>
                <a:gd name="T13" fmla="*/ 778 h 1677"/>
                <a:gd name="T14" fmla="*/ 370 w 708"/>
                <a:gd name="T15" fmla="*/ 729 h 1677"/>
                <a:gd name="T16" fmla="*/ 401 w 708"/>
                <a:gd name="T17" fmla="*/ 687 h 1677"/>
                <a:gd name="T18" fmla="*/ 430 w 708"/>
                <a:gd name="T19" fmla="*/ 639 h 1677"/>
                <a:gd name="T20" fmla="*/ 452 w 708"/>
                <a:gd name="T21" fmla="*/ 582 h 1677"/>
                <a:gd name="T22" fmla="*/ 469 w 708"/>
                <a:gd name="T23" fmla="*/ 527 h 1677"/>
                <a:gd name="T24" fmla="*/ 481 w 708"/>
                <a:gd name="T25" fmla="*/ 446 h 1677"/>
                <a:gd name="T26" fmla="*/ 485 w 708"/>
                <a:gd name="T27" fmla="*/ 388 h 1677"/>
                <a:gd name="T28" fmla="*/ 483 w 708"/>
                <a:gd name="T29" fmla="*/ 323 h 1677"/>
                <a:gd name="T30" fmla="*/ 479 w 708"/>
                <a:gd name="T31" fmla="*/ 259 h 1677"/>
                <a:gd name="T32" fmla="*/ 471 w 708"/>
                <a:gd name="T33" fmla="*/ 199 h 1677"/>
                <a:gd name="T34" fmla="*/ 460 w 708"/>
                <a:gd name="T35" fmla="*/ 155 h 1677"/>
                <a:gd name="T36" fmla="*/ 446 w 708"/>
                <a:gd name="T37" fmla="*/ 105 h 1677"/>
                <a:gd name="T38" fmla="*/ 423 w 708"/>
                <a:gd name="T39" fmla="*/ 55 h 1677"/>
                <a:gd name="T40" fmla="*/ 395 w 708"/>
                <a:gd name="T41" fmla="*/ 21 h 1677"/>
                <a:gd name="T42" fmla="*/ 360 w 708"/>
                <a:gd name="T43" fmla="*/ 5 h 1677"/>
                <a:gd name="T44" fmla="*/ 319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56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7" name="Line 8"/>
            <p:cNvSpPr>
              <a:spLocks noChangeShapeType="1"/>
            </p:cNvSpPr>
            <p:nvPr/>
          </p:nvSpPr>
          <p:spPr bwMode="auto">
            <a:xfrm flipH="1">
              <a:off x="348" y="1349"/>
              <a:ext cx="1973" cy="2331"/>
            </a:xfrm>
            <a:prstGeom prst="line">
              <a:avLst/>
            </a:prstGeom>
            <a:noFill/>
            <a:ln w="255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8" name="Freeform 9"/>
            <p:cNvSpPr>
              <a:spLocks noChangeArrowheads="1"/>
            </p:cNvSpPr>
            <p:nvPr/>
          </p:nvSpPr>
          <p:spPr bwMode="auto">
            <a:xfrm rot="7800000">
              <a:off x="1481" y="165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9" name="Freeform 10"/>
            <p:cNvSpPr>
              <a:spLocks noChangeArrowheads="1"/>
            </p:cNvSpPr>
            <p:nvPr/>
          </p:nvSpPr>
          <p:spPr bwMode="auto">
            <a:xfrm rot="5400000">
              <a:off x="1622" y="1331"/>
              <a:ext cx="167" cy="349"/>
            </a:xfrm>
            <a:custGeom>
              <a:avLst/>
              <a:gdLst>
                <a:gd name="T0" fmla="*/ 11 w 458"/>
                <a:gd name="T1" fmla="*/ 0 h 955"/>
                <a:gd name="T2" fmla="*/ 4 w 458"/>
                <a:gd name="T3" fmla="*/ 103 h 955"/>
                <a:gd name="T4" fmla="*/ 34 w 458"/>
                <a:gd name="T5" fmla="*/ 198 h 955"/>
                <a:gd name="T6" fmla="*/ 74 w 458"/>
                <a:gd name="T7" fmla="*/ 262 h 955"/>
                <a:gd name="T8" fmla="*/ 116 w 458"/>
                <a:gd name="T9" fmla="*/ 308 h 955"/>
                <a:gd name="T10" fmla="*/ 167 w 458"/>
                <a:gd name="T11" fmla="*/ 349 h 9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8" h="955">
                  <a:moveTo>
                    <a:pt x="29" y="0"/>
                  </a:moveTo>
                  <a:cubicBezTo>
                    <a:pt x="26" y="47"/>
                    <a:pt x="0" y="191"/>
                    <a:pt x="11" y="281"/>
                  </a:cubicBezTo>
                  <a:cubicBezTo>
                    <a:pt x="23" y="373"/>
                    <a:pt x="61" y="470"/>
                    <a:pt x="94" y="542"/>
                  </a:cubicBezTo>
                  <a:cubicBezTo>
                    <a:pt x="126" y="614"/>
                    <a:pt x="166" y="667"/>
                    <a:pt x="203" y="716"/>
                  </a:cubicBezTo>
                  <a:cubicBezTo>
                    <a:pt x="241" y="765"/>
                    <a:pt x="276" y="802"/>
                    <a:pt x="318" y="842"/>
                  </a:cubicBezTo>
                  <a:cubicBezTo>
                    <a:pt x="361" y="881"/>
                    <a:pt x="429" y="932"/>
                    <a:pt x="458" y="955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10" name="Freeform 11"/>
            <p:cNvSpPr>
              <a:spLocks noChangeArrowheads="1"/>
            </p:cNvSpPr>
            <p:nvPr/>
          </p:nvSpPr>
          <p:spPr bwMode="auto">
            <a:xfrm rot="7800000">
              <a:off x="1157" y="2032"/>
              <a:ext cx="408" cy="906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1 h 1682"/>
                <a:gd name="T18" fmla="*/ 25 w 595"/>
                <a:gd name="T19" fmla="*/ 646 h 1682"/>
                <a:gd name="T20" fmla="*/ 62 w 595"/>
                <a:gd name="T21" fmla="*/ 738 h 1682"/>
                <a:gd name="T22" fmla="*/ 124 w 595"/>
                <a:gd name="T23" fmla="*/ 821 h 1682"/>
                <a:gd name="T24" fmla="*/ 208 w 595"/>
                <a:gd name="T25" fmla="*/ 874 h 1682"/>
                <a:gd name="T26" fmla="*/ 280 w 595"/>
                <a:gd name="T27" fmla="*/ 897 h 1682"/>
                <a:gd name="T28" fmla="*/ 342 w 595"/>
                <a:gd name="T29" fmla="*/ 905 h 1682"/>
                <a:gd name="T30" fmla="*/ 408 w 595"/>
                <a:gd name="T31" fmla="*/ 903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20511" name="Group 12"/>
            <p:cNvGrpSpPr>
              <a:grpSpLocks/>
            </p:cNvGrpSpPr>
            <p:nvPr/>
          </p:nvGrpSpPr>
          <p:grpSpPr bwMode="auto">
            <a:xfrm>
              <a:off x="254" y="2416"/>
              <a:ext cx="1265" cy="1261"/>
              <a:chOff x="254" y="2416"/>
              <a:chExt cx="1265" cy="1261"/>
            </a:xfrm>
          </p:grpSpPr>
          <p:sp>
            <p:nvSpPr>
              <p:cNvPr id="20516" name="Freeform 13"/>
              <p:cNvSpPr>
                <a:spLocks noChangeArrowheads="1"/>
              </p:cNvSpPr>
              <p:nvPr/>
            </p:nvSpPr>
            <p:spPr bwMode="auto">
              <a:xfrm rot="7800000">
                <a:off x="839" y="2411"/>
                <a:ext cx="408" cy="907"/>
              </a:xfrm>
              <a:custGeom>
                <a:avLst/>
                <a:gdLst>
                  <a:gd name="T0" fmla="*/ 225 w 595"/>
                  <a:gd name="T1" fmla="*/ 0 h 1682"/>
                  <a:gd name="T2" fmla="*/ 176 w 595"/>
                  <a:gd name="T3" fmla="*/ 8 h 1682"/>
                  <a:gd name="T4" fmla="*/ 126 w 595"/>
                  <a:gd name="T5" fmla="*/ 34 h 1682"/>
                  <a:gd name="T6" fmla="*/ 85 w 595"/>
                  <a:gd name="T7" fmla="*/ 76 h 1682"/>
                  <a:gd name="T8" fmla="*/ 46 w 595"/>
                  <a:gd name="T9" fmla="*/ 142 h 1682"/>
                  <a:gd name="T10" fmla="*/ 15 w 595"/>
                  <a:gd name="T11" fmla="*/ 239 h 1682"/>
                  <a:gd name="T12" fmla="*/ 3 w 595"/>
                  <a:gd name="T13" fmla="*/ 338 h 1682"/>
                  <a:gd name="T14" fmla="*/ 1 w 595"/>
                  <a:gd name="T15" fmla="*/ 440 h 1682"/>
                  <a:gd name="T16" fmla="*/ 7 w 595"/>
                  <a:gd name="T17" fmla="*/ 552 h 1682"/>
                  <a:gd name="T18" fmla="*/ 25 w 595"/>
                  <a:gd name="T19" fmla="*/ 647 h 1682"/>
                  <a:gd name="T20" fmla="*/ 62 w 595"/>
                  <a:gd name="T21" fmla="*/ 739 h 1682"/>
                  <a:gd name="T22" fmla="*/ 124 w 595"/>
                  <a:gd name="T23" fmla="*/ 822 h 1682"/>
                  <a:gd name="T24" fmla="*/ 208 w 595"/>
                  <a:gd name="T25" fmla="*/ 875 h 1682"/>
                  <a:gd name="T26" fmla="*/ 280 w 595"/>
                  <a:gd name="T27" fmla="*/ 898 h 1682"/>
                  <a:gd name="T28" fmla="*/ 342 w 595"/>
                  <a:gd name="T29" fmla="*/ 906 h 1682"/>
                  <a:gd name="T30" fmla="*/ 408 w 595"/>
                  <a:gd name="T31" fmla="*/ 904 h 1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5" h="1682">
                    <a:moveTo>
                      <a:pt x="328" y="0"/>
                    </a:moveTo>
                    <a:cubicBezTo>
                      <a:pt x="305" y="1"/>
                      <a:pt x="280" y="5"/>
                      <a:pt x="256" y="15"/>
                    </a:cubicBezTo>
                    <a:cubicBezTo>
                      <a:pt x="232" y="25"/>
                      <a:pt x="206" y="42"/>
                      <a:pt x="184" y="63"/>
                    </a:cubicBezTo>
                    <a:cubicBezTo>
                      <a:pt x="162" y="84"/>
                      <a:pt x="143" y="108"/>
                      <a:pt x="124" y="141"/>
                    </a:cubicBezTo>
                    <a:cubicBezTo>
                      <a:pt x="105" y="174"/>
                      <a:pt x="84" y="214"/>
                      <a:pt x="67" y="264"/>
                    </a:cubicBezTo>
                    <a:cubicBezTo>
                      <a:pt x="50" y="314"/>
                      <a:pt x="32" y="384"/>
                      <a:pt x="22" y="444"/>
                    </a:cubicBezTo>
                    <a:cubicBezTo>
                      <a:pt x="12" y="504"/>
                      <a:pt x="8" y="565"/>
                      <a:pt x="4" y="627"/>
                    </a:cubicBezTo>
                    <a:cubicBezTo>
                      <a:pt x="0" y="689"/>
                      <a:pt x="0" y="750"/>
                      <a:pt x="1" y="816"/>
                    </a:cubicBezTo>
                    <a:cubicBezTo>
                      <a:pt x="2" y="882"/>
                      <a:pt x="4" y="959"/>
                      <a:pt x="10" y="1023"/>
                    </a:cubicBezTo>
                    <a:cubicBezTo>
                      <a:pt x="16" y="1087"/>
                      <a:pt x="24" y="1142"/>
                      <a:pt x="37" y="1200"/>
                    </a:cubicBezTo>
                    <a:cubicBezTo>
                      <a:pt x="50" y="1258"/>
                      <a:pt x="67" y="1317"/>
                      <a:pt x="91" y="1371"/>
                    </a:cubicBezTo>
                    <a:cubicBezTo>
                      <a:pt x="115" y="1425"/>
                      <a:pt x="145" y="1482"/>
                      <a:pt x="181" y="1524"/>
                    </a:cubicBezTo>
                    <a:cubicBezTo>
                      <a:pt x="217" y="1566"/>
                      <a:pt x="266" y="1600"/>
                      <a:pt x="304" y="1623"/>
                    </a:cubicBezTo>
                    <a:cubicBezTo>
                      <a:pt x="342" y="1646"/>
                      <a:pt x="377" y="1656"/>
                      <a:pt x="409" y="1665"/>
                    </a:cubicBezTo>
                    <a:cubicBezTo>
                      <a:pt x="441" y="1674"/>
                      <a:pt x="468" y="1678"/>
                      <a:pt x="499" y="1680"/>
                    </a:cubicBezTo>
                    <a:cubicBezTo>
                      <a:pt x="530" y="1682"/>
                      <a:pt x="575" y="1678"/>
                      <a:pt x="595" y="1677"/>
                    </a:cubicBezTo>
                  </a:path>
                </a:pathLst>
              </a:custGeom>
              <a:noFill/>
              <a:ln w="2556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buClr>
                    <a:srgbClr val="FFFF00"/>
                  </a:buClr>
                  <a:buSzPct val="100000"/>
                  <a:buFont typeface="Arial" charset="0"/>
                  <a:buNone/>
                </a:pPr>
                <a:endParaRPr 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517" name="Freeform 14"/>
              <p:cNvSpPr>
                <a:spLocks noChangeArrowheads="1"/>
              </p:cNvSpPr>
              <p:nvPr/>
            </p:nvSpPr>
            <p:spPr bwMode="auto">
              <a:xfrm rot="7800000">
                <a:off x="514" y="2751"/>
                <a:ext cx="485" cy="904"/>
              </a:xfrm>
              <a:custGeom>
                <a:avLst/>
                <a:gdLst>
                  <a:gd name="T0" fmla="*/ 0 w 708"/>
                  <a:gd name="T1" fmla="*/ 904 h 1677"/>
                  <a:gd name="T2" fmla="*/ 78 w 708"/>
                  <a:gd name="T3" fmla="*/ 893 h 1677"/>
                  <a:gd name="T4" fmla="*/ 127 w 708"/>
                  <a:gd name="T5" fmla="*/ 883 h 1677"/>
                  <a:gd name="T6" fmla="*/ 179 w 708"/>
                  <a:gd name="T7" fmla="*/ 868 h 1677"/>
                  <a:gd name="T8" fmla="*/ 228 w 708"/>
                  <a:gd name="T9" fmla="*/ 849 h 1677"/>
                  <a:gd name="T10" fmla="*/ 277 w 708"/>
                  <a:gd name="T11" fmla="*/ 818 h 1677"/>
                  <a:gd name="T12" fmla="*/ 327 w 708"/>
                  <a:gd name="T13" fmla="*/ 778 h 1677"/>
                  <a:gd name="T14" fmla="*/ 370 w 708"/>
                  <a:gd name="T15" fmla="*/ 729 h 1677"/>
                  <a:gd name="T16" fmla="*/ 401 w 708"/>
                  <a:gd name="T17" fmla="*/ 687 h 1677"/>
                  <a:gd name="T18" fmla="*/ 430 w 708"/>
                  <a:gd name="T19" fmla="*/ 639 h 1677"/>
                  <a:gd name="T20" fmla="*/ 452 w 708"/>
                  <a:gd name="T21" fmla="*/ 582 h 1677"/>
                  <a:gd name="T22" fmla="*/ 469 w 708"/>
                  <a:gd name="T23" fmla="*/ 527 h 1677"/>
                  <a:gd name="T24" fmla="*/ 481 w 708"/>
                  <a:gd name="T25" fmla="*/ 446 h 1677"/>
                  <a:gd name="T26" fmla="*/ 485 w 708"/>
                  <a:gd name="T27" fmla="*/ 388 h 1677"/>
                  <a:gd name="T28" fmla="*/ 483 w 708"/>
                  <a:gd name="T29" fmla="*/ 323 h 1677"/>
                  <a:gd name="T30" fmla="*/ 479 w 708"/>
                  <a:gd name="T31" fmla="*/ 259 h 1677"/>
                  <a:gd name="T32" fmla="*/ 471 w 708"/>
                  <a:gd name="T33" fmla="*/ 199 h 1677"/>
                  <a:gd name="T34" fmla="*/ 460 w 708"/>
                  <a:gd name="T35" fmla="*/ 155 h 1677"/>
                  <a:gd name="T36" fmla="*/ 446 w 708"/>
                  <a:gd name="T37" fmla="*/ 105 h 1677"/>
                  <a:gd name="T38" fmla="*/ 423 w 708"/>
                  <a:gd name="T39" fmla="*/ 55 h 1677"/>
                  <a:gd name="T40" fmla="*/ 395 w 708"/>
                  <a:gd name="T41" fmla="*/ 21 h 1677"/>
                  <a:gd name="T42" fmla="*/ 360 w 708"/>
                  <a:gd name="T43" fmla="*/ 5 h 1677"/>
                  <a:gd name="T44" fmla="*/ 319 w 708"/>
                  <a:gd name="T45" fmla="*/ 0 h 1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08" h="1677">
                    <a:moveTo>
                      <a:pt x="0" y="1677"/>
                    </a:moveTo>
                    <a:cubicBezTo>
                      <a:pt x="18" y="1674"/>
                      <a:pt x="83" y="1662"/>
                      <a:pt x="114" y="1656"/>
                    </a:cubicBezTo>
                    <a:cubicBezTo>
                      <a:pt x="145" y="1650"/>
                      <a:pt x="162" y="1645"/>
                      <a:pt x="186" y="1638"/>
                    </a:cubicBezTo>
                    <a:cubicBezTo>
                      <a:pt x="210" y="1631"/>
                      <a:pt x="236" y="1622"/>
                      <a:pt x="261" y="1611"/>
                    </a:cubicBezTo>
                    <a:cubicBezTo>
                      <a:pt x="286" y="1600"/>
                      <a:pt x="309" y="1590"/>
                      <a:pt x="333" y="1575"/>
                    </a:cubicBezTo>
                    <a:cubicBezTo>
                      <a:pt x="357" y="1560"/>
                      <a:pt x="381" y="1540"/>
                      <a:pt x="405" y="1518"/>
                    </a:cubicBezTo>
                    <a:cubicBezTo>
                      <a:pt x="429" y="1496"/>
                      <a:pt x="455" y="1470"/>
                      <a:pt x="477" y="1443"/>
                    </a:cubicBezTo>
                    <a:cubicBezTo>
                      <a:pt x="499" y="1416"/>
                      <a:pt x="522" y="1381"/>
                      <a:pt x="540" y="1353"/>
                    </a:cubicBezTo>
                    <a:cubicBezTo>
                      <a:pt x="558" y="1325"/>
                      <a:pt x="570" y="1303"/>
                      <a:pt x="585" y="1275"/>
                    </a:cubicBezTo>
                    <a:cubicBezTo>
                      <a:pt x="600" y="1247"/>
                      <a:pt x="615" y="1217"/>
                      <a:pt x="627" y="1185"/>
                    </a:cubicBezTo>
                    <a:cubicBezTo>
                      <a:pt x="639" y="1153"/>
                      <a:pt x="651" y="1114"/>
                      <a:pt x="660" y="1080"/>
                    </a:cubicBezTo>
                    <a:cubicBezTo>
                      <a:pt x="669" y="1046"/>
                      <a:pt x="677" y="1020"/>
                      <a:pt x="684" y="978"/>
                    </a:cubicBezTo>
                    <a:cubicBezTo>
                      <a:pt x="691" y="936"/>
                      <a:pt x="698" y="871"/>
                      <a:pt x="702" y="828"/>
                    </a:cubicBezTo>
                    <a:cubicBezTo>
                      <a:pt x="706" y="785"/>
                      <a:pt x="708" y="758"/>
                      <a:pt x="708" y="720"/>
                    </a:cubicBezTo>
                    <a:cubicBezTo>
                      <a:pt x="708" y="682"/>
                      <a:pt x="706" y="640"/>
                      <a:pt x="705" y="600"/>
                    </a:cubicBezTo>
                    <a:cubicBezTo>
                      <a:pt x="704" y="560"/>
                      <a:pt x="702" y="518"/>
                      <a:pt x="699" y="480"/>
                    </a:cubicBezTo>
                    <a:cubicBezTo>
                      <a:pt x="696" y="442"/>
                      <a:pt x="692" y="401"/>
                      <a:pt x="687" y="369"/>
                    </a:cubicBezTo>
                    <a:cubicBezTo>
                      <a:pt x="682" y="337"/>
                      <a:pt x="678" y="317"/>
                      <a:pt x="672" y="288"/>
                    </a:cubicBezTo>
                    <a:cubicBezTo>
                      <a:pt x="666" y="259"/>
                      <a:pt x="660" y="226"/>
                      <a:pt x="651" y="195"/>
                    </a:cubicBezTo>
                    <a:cubicBezTo>
                      <a:pt x="642" y="164"/>
                      <a:pt x="630" y="128"/>
                      <a:pt x="618" y="102"/>
                    </a:cubicBezTo>
                    <a:cubicBezTo>
                      <a:pt x="606" y="76"/>
                      <a:pt x="591" y="54"/>
                      <a:pt x="576" y="39"/>
                    </a:cubicBezTo>
                    <a:cubicBezTo>
                      <a:pt x="561" y="24"/>
                      <a:pt x="543" y="15"/>
                      <a:pt x="525" y="9"/>
                    </a:cubicBezTo>
                    <a:cubicBezTo>
                      <a:pt x="507" y="3"/>
                      <a:pt x="477" y="2"/>
                      <a:pt x="465" y="0"/>
                    </a:cubicBezTo>
                  </a:path>
                </a:pathLst>
              </a:custGeom>
              <a:noFill/>
              <a:ln w="2556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>
                  <a:buClr>
                    <a:srgbClr val="FFFF00"/>
                  </a:buClr>
                  <a:buSzPct val="100000"/>
                  <a:buFont typeface="Arial" charset="0"/>
                  <a:buNone/>
                </a:pPr>
                <a:endParaRPr lang="en-US" smtClean="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20512" name="Freeform 15"/>
            <p:cNvSpPr>
              <a:spLocks noChangeArrowheads="1"/>
            </p:cNvSpPr>
            <p:nvPr/>
          </p:nvSpPr>
          <p:spPr bwMode="auto">
            <a:xfrm rot="7800000">
              <a:off x="517" y="2791"/>
              <a:ext cx="408" cy="907"/>
            </a:xfrm>
            <a:custGeom>
              <a:avLst/>
              <a:gdLst>
                <a:gd name="T0" fmla="*/ 225 w 595"/>
                <a:gd name="T1" fmla="*/ 0 h 1682"/>
                <a:gd name="T2" fmla="*/ 176 w 595"/>
                <a:gd name="T3" fmla="*/ 8 h 1682"/>
                <a:gd name="T4" fmla="*/ 126 w 595"/>
                <a:gd name="T5" fmla="*/ 34 h 1682"/>
                <a:gd name="T6" fmla="*/ 85 w 595"/>
                <a:gd name="T7" fmla="*/ 76 h 1682"/>
                <a:gd name="T8" fmla="*/ 46 w 595"/>
                <a:gd name="T9" fmla="*/ 142 h 1682"/>
                <a:gd name="T10" fmla="*/ 15 w 595"/>
                <a:gd name="T11" fmla="*/ 239 h 1682"/>
                <a:gd name="T12" fmla="*/ 3 w 595"/>
                <a:gd name="T13" fmla="*/ 338 h 1682"/>
                <a:gd name="T14" fmla="*/ 1 w 595"/>
                <a:gd name="T15" fmla="*/ 440 h 1682"/>
                <a:gd name="T16" fmla="*/ 7 w 595"/>
                <a:gd name="T17" fmla="*/ 552 h 1682"/>
                <a:gd name="T18" fmla="*/ 25 w 595"/>
                <a:gd name="T19" fmla="*/ 647 h 1682"/>
                <a:gd name="T20" fmla="*/ 62 w 595"/>
                <a:gd name="T21" fmla="*/ 739 h 1682"/>
                <a:gd name="T22" fmla="*/ 124 w 595"/>
                <a:gd name="T23" fmla="*/ 822 h 1682"/>
                <a:gd name="T24" fmla="*/ 208 w 595"/>
                <a:gd name="T25" fmla="*/ 875 h 1682"/>
                <a:gd name="T26" fmla="*/ 280 w 595"/>
                <a:gd name="T27" fmla="*/ 898 h 1682"/>
                <a:gd name="T28" fmla="*/ 342 w 595"/>
                <a:gd name="T29" fmla="*/ 906 h 1682"/>
                <a:gd name="T30" fmla="*/ 408 w 595"/>
                <a:gd name="T31" fmla="*/ 904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56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13" name="Oval 16"/>
            <p:cNvSpPr>
              <a:spLocks noChangeArrowheads="1"/>
            </p:cNvSpPr>
            <p:nvPr/>
          </p:nvSpPr>
          <p:spPr bwMode="auto">
            <a:xfrm rot="7800000">
              <a:off x="1669" y="1316"/>
              <a:ext cx="263" cy="263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14" name="Line 17"/>
            <p:cNvSpPr>
              <a:spLocks noChangeShapeType="1"/>
            </p:cNvSpPr>
            <p:nvPr/>
          </p:nvSpPr>
          <p:spPr bwMode="auto">
            <a:xfrm flipH="1">
              <a:off x="1512" y="1493"/>
              <a:ext cx="153" cy="32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15" name="Line 18"/>
            <p:cNvSpPr>
              <a:spLocks noChangeShapeType="1"/>
            </p:cNvSpPr>
            <p:nvPr/>
          </p:nvSpPr>
          <p:spPr bwMode="auto">
            <a:xfrm flipH="1">
              <a:off x="1421" y="1461"/>
              <a:ext cx="196" cy="4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0486" name="AutoShape 19"/>
          <p:cNvSpPr>
            <a:spLocks noChangeArrowheads="1"/>
          </p:cNvSpPr>
          <p:nvPr/>
        </p:nvSpPr>
        <p:spPr bwMode="auto">
          <a:xfrm rot="-5400000">
            <a:off x="5748338" y="-269875"/>
            <a:ext cx="300038" cy="51577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168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3484563" y="2490788"/>
            <a:ext cx="4962525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50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Radiate due to acceleration (centripetal acceleration) “beamed” in forward direction (relativistic motion)</a:t>
            </a:r>
            <a:r>
              <a:rPr lang="ar-SA" altLang="en-US" sz="2400" smtClean="0">
                <a:solidFill>
                  <a:srgbClr val="FFFF00"/>
                </a:solidFill>
                <a:latin typeface="Comic Sans MS" pitchFamily="66" charset="0"/>
              </a:rPr>
              <a:t>‏</a:t>
            </a:r>
            <a:endParaRPr lang="en-GB" altLang="en-US" sz="2400" smtClean="0">
              <a:solidFill>
                <a:srgbClr val="FFFF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0488" name="Text Box 21"/>
          <p:cNvSpPr txBox="1">
            <a:spLocks noChangeArrowheads="1"/>
          </p:cNvSpPr>
          <p:nvPr/>
        </p:nvSpPr>
        <p:spPr bwMode="auto">
          <a:xfrm>
            <a:off x="225425" y="2049463"/>
            <a:ext cx="1574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f</a:t>
            </a:r>
            <a:r>
              <a:rPr lang="en-GB" altLang="en-US" sz="2800" baseline="-25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radiation</a:t>
            </a:r>
          </a:p>
        </p:txBody>
      </p:sp>
      <p:sp>
        <p:nvSpPr>
          <p:cNvPr id="20489" name="Text Box 22"/>
          <p:cNvSpPr txBox="1">
            <a:spLocks noChangeArrowheads="1"/>
          </p:cNvSpPr>
          <p:nvPr/>
        </p:nvSpPr>
        <p:spPr bwMode="auto">
          <a:xfrm>
            <a:off x="206375" y="2976563"/>
            <a:ext cx="1611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E</a:t>
            </a:r>
            <a:r>
              <a:rPr lang="en-GB" altLang="en-US" sz="2800" baseline="-25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electron</a:t>
            </a:r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327025" y="2392363"/>
            <a:ext cx="137160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2750"/>
              </a:spcBef>
              <a:buClr>
                <a:srgbClr val="FFFF00"/>
              </a:buClr>
              <a:buSzPct val="100000"/>
              <a:buFont typeface="Symbol" pitchFamily="18" charset="2"/>
              <a:buNone/>
            </a:pPr>
            <a:r>
              <a:rPr lang="en-GB" altLang="en-US" sz="4400" smtClean="0">
                <a:solidFill>
                  <a:srgbClr val="FFFF00"/>
                </a:solidFill>
                <a:latin typeface="Symbol" pitchFamily="18" charset="2"/>
                <a:cs typeface="+mn-cs"/>
              </a:rPr>
              <a:t></a:t>
            </a:r>
          </a:p>
        </p:txBody>
      </p:sp>
      <p:grpSp>
        <p:nvGrpSpPr>
          <p:cNvPr id="20491" name="Group 24"/>
          <p:cNvGrpSpPr>
            <a:grpSpLocks/>
          </p:cNvGrpSpPr>
          <p:nvPr/>
        </p:nvGrpSpPr>
        <p:grpSpPr bwMode="auto">
          <a:xfrm>
            <a:off x="4886325" y="4503738"/>
            <a:ext cx="3806825" cy="1600200"/>
            <a:chOff x="3078" y="2837"/>
            <a:chExt cx="2398" cy="1008"/>
          </a:xfrm>
        </p:grpSpPr>
        <p:sp>
          <p:nvSpPr>
            <p:cNvPr id="20502" name="Line 25"/>
            <p:cNvSpPr>
              <a:spLocks noChangeShapeType="1"/>
            </p:cNvSpPr>
            <p:nvPr/>
          </p:nvSpPr>
          <p:spPr bwMode="auto">
            <a:xfrm>
              <a:off x="3079" y="2837"/>
              <a:ext cx="1" cy="100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03" name="Line 26"/>
            <p:cNvSpPr>
              <a:spLocks noChangeShapeType="1"/>
            </p:cNvSpPr>
            <p:nvPr/>
          </p:nvSpPr>
          <p:spPr bwMode="auto">
            <a:xfrm flipH="1">
              <a:off x="3077" y="3845"/>
              <a:ext cx="2401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0492" name="Line 27"/>
          <p:cNvSpPr>
            <a:spLocks noChangeShapeType="1"/>
          </p:cNvSpPr>
          <p:nvPr/>
        </p:nvSpPr>
        <p:spPr bwMode="auto">
          <a:xfrm>
            <a:off x="4975225" y="4654550"/>
            <a:ext cx="3644900" cy="1265238"/>
          </a:xfrm>
          <a:prstGeom prst="line">
            <a:avLst/>
          </a:prstGeom>
          <a:noFill/>
          <a:ln w="1908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93" name="Rectangle 28"/>
          <p:cNvSpPr>
            <a:spLocks noChangeArrowheads="1"/>
          </p:cNvSpPr>
          <p:nvPr/>
        </p:nvSpPr>
        <p:spPr bwMode="auto">
          <a:xfrm>
            <a:off x="5838825" y="4464050"/>
            <a:ext cx="274638" cy="1636713"/>
          </a:xfrm>
          <a:prstGeom prst="rect">
            <a:avLst/>
          </a:prstGeom>
          <a:solidFill>
            <a:srgbClr val="000066">
              <a:alpha val="25098"/>
            </a:srgbClr>
          </a:solidFill>
          <a:ln w="324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94" name="Rectangle 29"/>
          <p:cNvSpPr>
            <a:spLocks noChangeArrowheads="1"/>
          </p:cNvSpPr>
          <p:nvPr/>
        </p:nvSpPr>
        <p:spPr bwMode="auto">
          <a:xfrm>
            <a:off x="7548563" y="4464050"/>
            <a:ext cx="274637" cy="1636713"/>
          </a:xfrm>
          <a:prstGeom prst="rect">
            <a:avLst/>
          </a:prstGeom>
          <a:solidFill>
            <a:srgbClr val="000066">
              <a:alpha val="25098"/>
            </a:srgbClr>
          </a:solidFill>
          <a:ln w="324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6091238" y="4445000"/>
            <a:ext cx="1147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500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L Band</a:t>
            </a:r>
          </a:p>
        </p:txBody>
      </p:sp>
      <p:sp>
        <p:nvSpPr>
          <p:cNvPr id="20496" name="Text Box 31"/>
          <p:cNvSpPr txBox="1">
            <a:spLocks noChangeArrowheads="1"/>
          </p:cNvSpPr>
          <p:nvPr/>
        </p:nvSpPr>
        <p:spPr bwMode="auto">
          <a:xfrm>
            <a:off x="7785100" y="5018088"/>
            <a:ext cx="1147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500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C Band</a:t>
            </a:r>
          </a:p>
        </p:txBody>
      </p:sp>
      <p:sp>
        <p:nvSpPr>
          <p:cNvPr id="20497" name="Text Box 32"/>
          <p:cNvSpPr txBox="1">
            <a:spLocks noChangeArrowheads="1"/>
          </p:cNvSpPr>
          <p:nvPr/>
        </p:nvSpPr>
        <p:spPr bwMode="auto">
          <a:xfrm rot="-5400000">
            <a:off x="4014788" y="5026025"/>
            <a:ext cx="1733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000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z="16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Radiated Power</a:t>
            </a:r>
          </a:p>
        </p:txBody>
      </p:sp>
      <p:sp>
        <p:nvSpPr>
          <p:cNvPr id="20498" name="Text Box 33"/>
          <p:cNvSpPr txBox="1">
            <a:spLocks noChangeArrowheads="1"/>
          </p:cNvSpPr>
          <p:nvPr/>
        </p:nvSpPr>
        <p:spPr bwMode="auto">
          <a:xfrm>
            <a:off x="5719763" y="6059488"/>
            <a:ext cx="650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1.5</a:t>
            </a:r>
          </a:p>
        </p:txBody>
      </p:sp>
      <p:sp>
        <p:nvSpPr>
          <p:cNvPr id="20499" name="Text Box 34"/>
          <p:cNvSpPr txBox="1">
            <a:spLocks noChangeArrowheads="1"/>
          </p:cNvSpPr>
          <p:nvPr/>
        </p:nvSpPr>
        <p:spPr bwMode="auto">
          <a:xfrm>
            <a:off x="8318500" y="6027738"/>
            <a:ext cx="650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GHz</a:t>
            </a:r>
          </a:p>
        </p:txBody>
      </p:sp>
      <p:sp>
        <p:nvSpPr>
          <p:cNvPr id="20500" name="Text Box 35"/>
          <p:cNvSpPr txBox="1">
            <a:spLocks noChangeArrowheads="1"/>
          </p:cNvSpPr>
          <p:nvPr/>
        </p:nvSpPr>
        <p:spPr bwMode="auto">
          <a:xfrm>
            <a:off x="7381875" y="6056313"/>
            <a:ext cx="650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Comic Sans MS" pitchFamily="66" charset="0"/>
              <a:buNone/>
            </a:pPr>
            <a:r>
              <a:rPr lang="en-GB" altLang="en-US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5</a:t>
            </a:r>
          </a:p>
        </p:txBody>
      </p:sp>
      <p:sp>
        <p:nvSpPr>
          <p:cNvPr id="20501" name="Text Box 36"/>
          <p:cNvSpPr txBox="1">
            <a:spLocks noChangeArrowheads="1"/>
          </p:cNvSpPr>
          <p:nvPr/>
        </p:nvSpPr>
        <p:spPr bwMode="auto">
          <a:xfrm>
            <a:off x="2320925" y="4475163"/>
            <a:ext cx="238442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125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Spectrum shows particle energy distribution          </a:t>
            </a:r>
            <a:r>
              <a:rPr lang="en-GB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(</a:t>
            </a:r>
            <a:r>
              <a:rPr lang="en-GB" altLang="en-US" i="1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ie</a:t>
            </a:r>
            <a:r>
              <a:rPr lang="en-GB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. Power Law)</a:t>
            </a:r>
            <a:r>
              <a:rPr lang="ar-SA" altLang="en-US" smtClean="0">
                <a:solidFill>
                  <a:srgbClr val="FFFF00"/>
                </a:solidFill>
                <a:latin typeface="Comic Sans MS" pitchFamily="66" charset="0"/>
              </a:rPr>
              <a:t>‏</a:t>
            </a:r>
            <a:endParaRPr lang="en-GB" altLang="en-US" smtClean="0">
              <a:solidFill>
                <a:srgbClr val="FFFF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smtClean="0"/>
              <a:t>Continuum Radio Galaxies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6250" y="611188"/>
            <a:ext cx="8226425" cy="5764212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Wide Angle Tailed Radio Galaxies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C-shaped radio emissions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shaped by “winds” due to smaller 		    clusters of galaxies merging together … 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Even galaxies clusters are still evolving!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r="15262"/>
          <a:stretch>
            <a:fillRect/>
          </a:stretch>
        </p:blipFill>
        <p:spPr bwMode="auto">
          <a:xfrm>
            <a:off x="1628775" y="3192463"/>
            <a:ext cx="2039938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0" r="152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r="3651"/>
          <a:stretch>
            <a:fillRect/>
          </a:stretch>
        </p:blipFill>
        <p:spPr bwMode="auto">
          <a:xfrm>
            <a:off x="3736975" y="3192463"/>
            <a:ext cx="2168525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08" r="36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r="4816"/>
          <a:stretch>
            <a:fillRect/>
          </a:stretch>
        </p:blipFill>
        <p:spPr bwMode="auto">
          <a:xfrm>
            <a:off x="0" y="3192463"/>
            <a:ext cx="1560513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23" r="48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2582" b="5554"/>
          <a:stretch>
            <a:fillRect/>
          </a:stretch>
        </p:blipFill>
        <p:spPr bwMode="auto">
          <a:xfrm>
            <a:off x="5973763" y="3192463"/>
            <a:ext cx="3170237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48" r="2582" b="55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5027613"/>
            <a:ext cx="3081337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3" name="Line 8"/>
          <p:cNvSpPr>
            <a:spLocks noChangeShapeType="1"/>
          </p:cNvSpPr>
          <p:nvPr/>
        </p:nvSpPr>
        <p:spPr bwMode="auto">
          <a:xfrm>
            <a:off x="2103438" y="3651250"/>
            <a:ext cx="1073150" cy="2890838"/>
          </a:xfrm>
          <a:prstGeom prst="line">
            <a:avLst/>
          </a:prstGeom>
          <a:noFill/>
          <a:ln w="31680">
            <a:solidFill>
              <a:srgbClr val="FFFF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1641475" y="4622800"/>
            <a:ext cx="19986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50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~ 500,000 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0563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smtClean="0"/>
              <a:t>Continuum Radio Galaxies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6250" y="671513"/>
            <a:ext cx="8226425" cy="5764212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Attached to cD galaxies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cluster Dominant galaxies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HUGE ellipticals in centers of galaxy clusters</a:t>
            </a:r>
          </a:p>
          <a:p>
            <a:pPr lvl="3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got big by eating neighbors</a:t>
            </a:r>
          </a:p>
          <a:p>
            <a:pPr lvl="3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some not done … multiple nuclei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15282"/>
          <a:stretch>
            <a:fillRect/>
          </a:stretch>
        </p:blipFill>
        <p:spPr bwMode="auto">
          <a:xfrm>
            <a:off x="0" y="3195638"/>
            <a:ext cx="203835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02" r="152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r="3651"/>
          <a:stretch>
            <a:fillRect/>
          </a:stretch>
        </p:blipFill>
        <p:spPr bwMode="auto">
          <a:xfrm>
            <a:off x="4721225" y="3195638"/>
            <a:ext cx="2168525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08" r="36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479425" y="3635375"/>
            <a:ext cx="1073150" cy="2890838"/>
          </a:xfrm>
          <a:prstGeom prst="line">
            <a:avLst/>
          </a:prstGeom>
          <a:noFill/>
          <a:ln w="31680">
            <a:solidFill>
              <a:srgbClr val="FFFF00"/>
            </a:solidFill>
            <a:miter lim="800000"/>
            <a:headEnd type="triangle" w="med" len="med"/>
            <a:tailEnd type="triangle" w="med" len="med"/>
          </a:ln>
          <a:effectLst>
            <a:outerShdw dist="17819" dir="81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565150" y="3486150"/>
            <a:ext cx="14652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0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~ 500 kly</a:t>
            </a:r>
          </a:p>
        </p:txBody>
      </p:sp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940" r="26091" b="1418"/>
          <a:stretch>
            <a:fillRect/>
          </a:stretch>
        </p:blipFill>
        <p:spPr bwMode="auto">
          <a:xfrm>
            <a:off x="6994525" y="3195638"/>
            <a:ext cx="2149475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74" t="940" r="26091" b="14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t="1054" r="6534" b="925"/>
          <a:stretch>
            <a:fillRect/>
          </a:stretch>
        </p:blipFill>
        <p:spPr bwMode="auto">
          <a:xfrm>
            <a:off x="2141538" y="3195638"/>
            <a:ext cx="2476500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755" t="1054" r="6534" b="9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3838"/>
            <a:ext cx="9144000" cy="46672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smtClean="0"/>
              <a:t>Radio Galaxies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3C 75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Dual radio galaxies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two radio sources from same galaxy</a:t>
            </a:r>
          </a:p>
          <a:p>
            <a:pPr lvl="3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two nuclei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674938"/>
            <a:ext cx="39052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698750"/>
            <a:ext cx="5086350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3838"/>
            <a:ext cx="9144000" cy="46672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smtClean="0"/>
              <a:t>Radio Galaxies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3C 75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Cluster in X-ray emission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shows two nuclei, lumpy gas distribution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11375"/>
            <a:ext cx="4500562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125538"/>
            <a:ext cx="548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Spectral Radio Emission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822325"/>
            <a:ext cx="8683625" cy="5807075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Spectral Line Radiation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Hydrogen hyperfine structure</a:t>
            </a:r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Spin-flip transition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Emits radiation at 1.420405 GHz</a:t>
            </a:r>
          </a:p>
          <a:p>
            <a:pPr lvl="1" eaLnBrk="1" hangingPunct="1">
              <a:buFont typeface="Webdings" pitchFamily="18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					 21.106 cm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Spontaneous flip ~ 11 million years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Collisional flip ~ 400 years</a:t>
            </a:r>
          </a:p>
        </p:txBody>
      </p:sp>
      <p:grpSp>
        <p:nvGrpSpPr>
          <p:cNvPr id="25604" name="Group 3"/>
          <p:cNvGrpSpPr>
            <a:grpSpLocks/>
          </p:cNvGrpSpPr>
          <p:nvPr/>
        </p:nvGrpSpPr>
        <p:grpSpPr bwMode="auto">
          <a:xfrm>
            <a:off x="917575" y="2663825"/>
            <a:ext cx="3408363" cy="1244600"/>
            <a:chOff x="578" y="1678"/>
            <a:chExt cx="2147" cy="784"/>
          </a:xfrm>
        </p:grpSpPr>
        <p:sp>
          <p:nvSpPr>
            <p:cNvPr id="25616" name="Line 4"/>
            <p:cNvSpPr>
              <a:spLocks noChangeShapeType="1"/>
            </p:cNvSpPr>
            <p:nvPr/>
          </p:nvSpPr>
          <p:spPr bwMode="auto">
            <a:xfrm flipV="1">
              <a:off x="1561" y="1950"/>
              <a:ext cx="182" cy="430"/>
            </a:xfrm>
            <a:prstGeom prst="lin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7" name="Oval 5"/>
            <p:cNvSpPr>
              <a:spLocks noChangeArrowheads="1"/>
            </p:cNvSpPr>
            <p:nvPr/>
          </p:nvSpPr>
          <p:spPr bwMode="auto">
            <a:xfrm>
              <a:off x="578" y="1867"/>
              <a:ext cx="2148" cy="596"/>
            </a:xfrm>
            <a:prstGeom prst="ellips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8" name="Oval 6"/>
            <p:cNvSpPr>
              <a:spLocks noChangeArrowheads="1"/>
            </p:cNvSpPr>
            <p:nvPr/>
          </p:nvSpPr>
          <p:spPr bwMode="auto">
            <a:xfrm>
              <a:off x="1537" y="2050"/>
              <a:ext cx="230" cy="23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9" name="Line 7"/>
            <p:cNvSpPr>
              <a:spLocks noChangeShapeType="1"/>
            </p:cNvSpPr>
            <p:nvPr/>
          </p:nvSpPr>
          <p:spPr bwMode="auto">
            <a:xfrm flipV="1">
              <a:off x="1870" y="1677"/>
              <a:ext cx="182" cy="430"/>
            </a:xfrm>
            <a:prstGeom prst="lin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20" name="Oval 8"/>
            <p:cNvSpPr>
              <a:spLocks noChangeArrowheads="1"/>
            </p:cNvSpPr>
            <p:nvPr/>
          </p:nvSpPr>
          <p:spPr bwMode="auto">
            <a:xfrm>
              <a:off x="1904" y="1834"/>
              <a:ext cx="115" cy="115"/>
            </a:xfrm>
            <a:prstGeom prst="ellipse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4994275" y="2665413"/>
            <a:ext cx="3408363" cy="1243012"/>
            <a:chOff x="3146" y="1679"/>
            <a:chExt cx="2147" cy="783"/>
          </a:xfrm>
        </p:grpSpPr>
        <p:sp>
          <p:nvSpPr>
            <p:cNvPr id="25611" name="Line 10"/>
            <p:cNvSpPr>
              <a:spLocks noChangeShapeType="1"/>
            </p:cNvSpPr>
            <p:nvPr/>
          </p:nvSpPr>
          <p:spPr bwMode="auto">
            <a:xfrm flipV="1">
              <a:off x="4129" y="1950"/>
              <a:ext cx="182" cy="430"/>
            </a:xfrm>
            <a:prstGeom prst="lin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3146" y="1867"/>
              <a:ext cx="2148" cy="596"/>
            </a:xfrm>
            <a:prstGeom prst="ellips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4105" y="2050"/>
              <a:ext cx="230" cy="23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4" name="Line 13"/>
            <p:cNvSpPr>
              <a:spLocks noChangeShapeType="1"/>
            </p:cNvSpPr>
            <p:nvPr/>
          </p:nvSpPr>
          <p:spPr bwMode="auto">
            <a:xfrm flipH="1">
              <a:off x="4436" y="1679"/>
              <a:ext cx="186" cy="426"/>
            </a:xfrm>
            <a:prstGeom prst="line">
              <a:avLst/>
            </a:prstGeom>
            <a:noFill/>
            <a:ln w="31680">
              <a:solidFill>
                <a:srgbClr val="FF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472" y="1834"/>
              <a:ext cx="115" cy="115"/>
            </a:xfrm>
            <a:prstGeom prst="ellipse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4749800" y="863600"/>
            <a:ext cx="3517900" cy="2055813"/>
            <a:chOff x="2992" y="544"/>
            <a:chExt cx="2216" cy="1295"/>
          </a:xfrm>
        </p:grpSpPr>
        <p:sp>
          <p:nvSpPr>
            <p:cNvPr id="25609" name="Freeform 16"/>
            <p:cNvSpPr>
              <a:spLocks/>
            </p:cNvSpPr>
            <p:nvPr/>
          </p:nvSpPr>
          <p:spPr bwMode="auto">
            <a:xfrm rot="-540000">
              <a:off x="3985" y="634"/>
              <a:ext cx="1190" cy="510"/>
            </a:xfrm>
            <a:custGeom>
              <a:avLst/>
              <a:gdLst>
                <a:gd name="T0" fmla="*/ 0 w 1190"/>
                <a:gd name="T1" fmla="*/ 405 h 510"/>
                <a:gd name="T2" fmla="*/ 209 w 1190"/>
                <a:gd name="T3" fmla="*/ 490 h 510"/>
                <a:gd name="T4" fmla="*/ 303 w 1190"/>
                <a:gd name="T5" fmla="*/ 284 h 510"/>
                <a:gd name="T6" fmla="*/ 513 w 1190"/>
                <a:gd name="T7" fmla="*/ 368 h 510"/>
                <a:gd name="T8" fmla="*/ 607 w 1190"/>
                <a:gd name="T9" fmla="*/ 164 h 510"/>
                <a:gd name="T10" fmla="*/ 816 w 1190"/>
                <a:gd name="T11" fmla="*/ 248 h 510"/>
                <a:gd name="T12" fmla="*/ 910 w 1190"/>
                <a:gd name="T13" fmla="*/ 42 h 510"/>
                <a:gd name="T14" fmla="*/ 1121 w 1190"/>
                <a:gd name="T15" fmla="*/ 128 h 510"/>
                <a:gd name="T16" fmla="*/ 1190 w 1190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0" h="510">
                  <a:moveTo>
                    <a:pt x="0" y="405"/>
                  </a:moveTo>
                  <a:cubicBezTo>
                    <a:pt x="33" y="392"/>
                    <a:pt x="158" y="510"/>
                    <a:pt x="209" y="490"/>
                  </a:cubicBezTo>
                  <a:cubicBezTo>
                    <a:pt x="259" y="470"/>
                    <a:pt x="253" y="304"/>
                    <a:pt x="303" y="284"/>
                  </a:cubicBezTo>
                  <a:cubicBezTo>
                    <a:pt x="354" y="264"/>
                    <a:pt x="462" y="389"/>
                    <a:pt x="513" y="368"/>
                  </a:cubicBezTo>
                  <a:cubicBezTo>
                    <a:pt x="563" y="349"/>
                    <a:pt x="556" y="185"/>
                    <a:pt x="607" y="164"/>
                  </a:cubicBezTo>
                  <a:cubicBezTo>
                    <a:pt x="657" y="144"/>
                    <a:pt x="766" y="268"/>
                    <a:pt x="816" y="248"/>
                  </a:cubicBezTo>
                  <a:cubicBezTo>
                    <a:pt x="867" y="227"/>
                    <a:pt x="859" y="62"/>
                    <a:pt x="910" y="42"/>
                  </a:cubicBezTo>
                  <a:cubicBezTo>
                    <a:pt x="961" y="23"/>
                    <a:pt x="1074" y="135"/>
                    <a:pt x="1121" y="128"/>
                  </a:cubicBezTo>
                  <a:cubicBezTo>
                    <a:pt x="1168" y="121"/>
                    <a:pt x="1179" y="18"/>
                    <a:pt x="1190" y="0"/>
                  </a:cubicBezTo>
                </a:path>
              </a:pathLst>
            </a:custGeom>
            <a:noFill/>
            <a:ln w="1908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5610" name="Freeform 17"/>
            <p:cNvSpPr>
              <a:spLocks noChangeArrowheads="1"/>
            </p:cNvSpPr>
            <p:nvPr/>
          </p:nvSpPr>
          <p:spPr bwMode="auto">
            <a:xfrm rot="-840000">
              <a:off x="3034" y="1242"/>
              <a:ext cx="1051" cy="478"/>
            </a:xfrm>
            <a:custGeom>
              <a:avLst/>
              <a:gdLst>
                <a:gd name="T0" fmla="*/ 0 w 1051"/>
                <a:gd name="T1" fmla="*/ 478 h 478"/>
                <a:gd name="T2" fmla="*/ 111 w 1051"/>
                <a:gd name="T3" fmla="*/ 281 h 478"/>
                <a:gd name="T4" fmla="*/ 313 w 1051"/>
                <a:gd name="T5" fmla="*/ 383 h 478"/>
                <a:gd name="T6" fmla="*/ 424 w 1051"/>
                <a:gd name="T7" fmla="*/ 188 h 478"/>
                <a:gd name="T8" fmla="*/ 625 w 1051"/>
                <a:gd name="T9" fmla="*/ 290 h 478"/>
                <a:gd name="T10" fmla="*/ 737 w 1051"/>
                <a:gd name="T11" fmla="*/ 92 h 478"/>
                <a:gd name="T12" fmla="*/ 940 w 1051"/>
                <a:gd name="T13" fmla="*/ 196 h 478"/>
                <a:gd name="T14" fmla="*/ 1051 w 1051"/>
                <a:gd name="T15" fmla="*/ 0 h 4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1" h="478">
                  <a:moveTo>
                    <a:pt x="0" y="478"/>
                  </a:moveTo>
                  <a:cubicBezTo>
                    <a:pt x="45" y="468"/>
                    <a:pt x="59" y="297"/>
                    <a:pt x="111" y="281"/>
                  </a:cubicBezTo>
                  <a:cubicBezTo>
                    <a:pt x="164" y="265"/>
                    <a:pt x="260" y="399"/>
                    <a:pt x="313" y="383"/>
                  </a:cubicBezTo>
                  <a:cubicBezTo>
                    <a:pt x="365" y="368"/>
                    <a:pt x="372" y="204"/>
                    <a:pt x="424" y="188"/>
                  </a:cubicBezTo>
                  <a:cubicBezTo>
                    <a:pt x="476" y="173"/>
                    <a:pt x="573" y="305"/>
                    <a:pt x="625" y="290"/>
                  </a:cubicBezTo>
                  <a:cubicBezTo>
                    <a:pt x="677" y="273"/>
                    <a:pt x="684" y="108"/>
                    <a:pt x="737" y="92"/>
                  </a:cubicBezTo>
                  <a:cubicBezTo>
                    <a:pt x="789" y="78"/>
                    <a:pt x="887" y="211"/>
                    <a:pt x="940" y="196"/>
                  </a:cubicBezTo>
                  <a:cubicBezTo>
                    <a:pt x="991" y="181"/>
                    <a:pt x="1019" y="9"/>
                    <a:pt x="1051" y="0"/>
                  </a:cubicBezTo>
                </a:path>
              </a:pathLst>
            </a:custGeom>
            <a:noFill/>
            <a:ln w="1908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3846513" y="2978150"/>
            <a:ext cx="1828800" cy="1588"/>
          </a:xfrm>
          <a:prstGeom prst="line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7920038" y="382588"/>
            <a:ext cx="1223962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21 cm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18" dur="250" autoRev="1" fill="hold"/>
                                        <p:tgtEl>
                                          <p:spTgt spid="15379"/>
                                        </p:tgtEl>
                                      </p:cBhvr>
                                      <p:to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Cool HI in the Milky Way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5383"/>
          <a:stretch>
            <a:fillRect/>
          </a:stretch>
        </p:blipFill>
        <p:spPr bwMode="auto">
          <a:xfrm>
            <a:off x="673100" y="733425"/>
            <a:ext cx="7618413" cy="59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460" b="53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Cool HI in the Milky Way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969963"/>
            <a:ext cx="8683625" cy="5640387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GALFA – Galactic ALFA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Galactic HI in star-forming complexes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Small-scale structure of Galactic HI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Disk-Halo interferences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Halo clouds and cloud-halo interactions</a:t>
            </a:r>
          </a:p>
        </p:txBody>
      </p:sp>
      <p:pic>
        <p:nvPicPr>
          <p:cNvPr id="27652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673475"/>
            <a:ext cx="61531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209550" y="3697288"/>
            <a:ext cx="2495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ts val="1500"/>
              </a:spcBef>
              <a:buClr>
                <a:srgbClr val="FFFF00"/>
              </a:buClr>
              <a:buSzPct val="100000"/>
              <a:buFont typeface="Comic Sans MS" pitchFamily="66" charset="0"/>
              <a:buNone/>
            </a:pPr>
            <a:r>
              <a:rPr lang="en-GB" altLang="en-US" sz="24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Surveys in the </a:t>
            </a:r>
            <a:r>
              <a:rPr lang="en-GB" altLang="en-US" sz="2400" smtClean="0">
                <a:solidFill>
                  <a:srgbClr val="CCCCFF"/>
                </a:solidFill>
                <a:latin typeface="Comic Sans MS" pitchFamily="66" charset="0"/>
                <a:cs typeface="+mn-cs"/>
                <a:hlinkClick r:id="rId5"/>
              </a:rPr>
              <a:t>International Galactic Plane Survey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Extragalactic Cool HI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822325"/>
            <a:ext cx="8683625" cy="5645150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ALFALFA Science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Expected to detect 25,000 objects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Local low-mass HI dwarfs (≥ 10</a:t>
            </a:r>
            <a:r>
              <a:rPr lang="en-GB" altLang="en-US" baseline="30000" smtClean="0"/>
              <a:t>6</a:t>
            </a:r>
            <a:r>
              <a:rPr lang="en-GB" altLang="en-US" smtClean="0"/>
              <a:t> M</a:t>
            </a:r>
            <a:r>
              <a:rPr lang="en-GB" altLang="en-US" baseline="-25000" smtClean="0">
                <a:sym typeface="Wingdings 2" pitchFamily="18" charset="2"/>
              </a:rPr>
              <a:t></a:t>
            </a:r>
            <a:r>
              <a:rPr lang="en-GB" altLang="en-US" smtClean="0">
                <a:sym typeface="Wingdings 2" pitchFamily="18" charset="2"/>
              </a:rPr>
              <a:t>)</a:t>
            </a:r>
            <a:endParaRPr lang="en-GB" altLang="en-US" baseline="-25000" smtClean="0">
              <a:sym typeface="Wingdings 2" pitchFamily="18" charset="2"/>
            </a:endParaRP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Gas-rich massive galaxies (≤ 10</a:t>
            </a:r>
            <a:r>
              <a:rPr lang="en-GB" altLang="en-US" baseline="30000" smtClean="0"/>
              <a:t>10.8</a:t>
            </a:r>
            <a:r>
              <a:rPr lang="en-GB" altLang="en-US" smtClean="0"/>
              <a:t> M</a:t>
            </a:r>
            <a:r>
              <a:rPr lang="en-GB" altLang="en-US" baseline="-25000" smtClean="0">
                <a:sym typeface="Wingdings 2" pitchFamily="18" charset="2"/>
              </a:rPr>
              <a:t></a:t>
            </a:r>
            <a:r>
              <a:rPr lang="en-GB" altLang="en-US" smtClean="0">
                <a:sym typeface="Wingdings 2" pitchFamily="18" charset="2"/>
              </a:rPr>
              <a:t>)</a:t>
            </a:r>
            <a:endParaRPr lang="en-GB" altLang="en-US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HI spectra provide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Redshifts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HI cloud masses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HI disk populations &amp; rotation rates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History of tidal events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Potential for future star formation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Blind survey not prejudiced toward bright or interesting objects … offers surprises!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Way’s Environment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79449"/>
            <a:ext cx="3046412" cy="58451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err="1" smtClean="0"/>
              <a:t>IntraCluster</a:t>
            </a:r>
            <a:r>
              <a:rPr lang="en-US" altLang="en-US" dirty="0" smtClean="0"/>
              <a:t> Medium (ICM)</a:t>
            </a:r>
          </a:p>
          <a:p>
            <a:pPr marL="3175" lvl="1" indent="0" eaLnBrk="1" hangingPunct="1">
              <a:buNone/>
            </a:pPr>
            <a:endParaRPr lang="en-US" altLang="en-US" dirty="0"/>
          </a:p>
          <a:p>
            <a:pPr marL="3175" lvl="1" indent="0" eaLnBrk="1" hangingPunct="1">
              <a:buNone/>
            </a:pPr>
            <a:r>
              <a:rPr lang="en-US" altLang="en-US" dirty="0" smtClean="0"/>
              <a:t>Did galaxies form from this gas?</a:t>
            </a:r>
          </a:p>
        </p:txBody>
      </p:sp>
      <p:pic>
        <p:nvPicPr>
          <p:cNvPr id="9221" name="Picture 5" descr="aachdgq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 r="4201"/>
          <a:stretch>
            <a:fillRect/>
          </a:stretch>
        </p:blipFill>
        <p:spPr bwMode="auto">
          <a:xfrm>
            <a:off x="3322637" y="776792"/>
            <a:ext cx="5821363" cy="57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709" r="8981" b="33049"/>
          <a:stretch>
            <a:fillRect/>
          </a:stretch>
        </p:blipFill>
        <p:spPr bwMode="auto">
          <a:xfrm>
            <a:off x="1039813" y="1933575"/>
            <a:ext cx="8104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14 Spectra per second </a:t>
            </a:r>
            <a:r>
              <a:rPr lang="en-US" altLang="en-US" sz="2400" smtClean="0"/>
              <a:t>(7 feeds, 2 polarizations)</a:t>
            </a:r>
            <a:endParaRPr lang="en-US" altLang="en-US" smtClean="0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3217863" y="5448300"/>
            <a:ext cx="31908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Frequency</a:t>
            </a: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  <p:bldP spid="76807" grpId="0"/>
      <p:bldP spid="76808" grpId="0"/>
      <p:bldP spid="76809" grpId="0" animBg="1"/>
      <p:bldP spid="768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709" r="8981" b="33049"/>
          <a:stretch>
            <a:fillRect/>
          </a:stretch>
        </p:blipFill>
        <p:spPr bwMode="auto">
          <a:xfrm>
            <a:off x="1039813" y="1933575"/>
            <a:ext cx="8104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14 Spectra per second </a:t>
            </a:r>
            <a:r>
              <a:rPr lang="en-US" altLang="en-US" sz="2400" smtClean="0"/>
              <a:t>(7 feeds, 2 polarizations)</a:t>
            </a:r>
            <a:endParaRPr lang="en-US" altLang="en-US" smtClean="0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772160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6900863" y="5562600"/>
            <a:ext cx="1906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HI (z = 0)</a:t>
            </a: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rot="-5400000" flipH="1" flipV="1">
            <a:off x="4376738" y="3484562"/>
            <a:ext cx="0" cy="45878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2957513" y="5751513"/>
            <a:ext cx="31908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Increasing z</a:t>
            </a: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 animBg="1"/>
      <p:bldP spid="82954" grpId="0"/>
      <p:bldP spid="82955" grpId="0" animBg="1"/>
      <p:bldP spid="8295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709" r="8981" b="33049"/>
          <a:stretch>
            <a:fillRect/>
          </a:stretch>
        </p:blipFill>
        <p:spPr bwMode="auto">
          <a:xfrm>
            <a:off x="1039813" y="1933575"/>
            <a:ext cx="8104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RFI: Radar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72160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900863" y="5562600"/>
            <a:ext cx="1906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HI (z = 0)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414463" y="5580063"/>
            <a:ext cx="210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San Juan Airport Radar</a:t>
            </a: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233045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3490913" y="5915025"/>
            <a:ext cx="3038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… and harmonics</a:t>
            </a:r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 flipV="1">
            <a:off x="4786313" y="5213350"/>
            <a:ext cx="0" cy="60325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flipV="1">
            <a:off x="4786313" y="5194300"/>
            <a:ext cx="228600" cy="6223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 flipV="1">
            <a:off x="4786313" y="5194300"/>
            <a:ext cx="2228850" cy="6223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  <p:bldP spid="83982" grpId="0" animBg="1"/>
      <p:bldP spid="83983" grpId="0"/>
      <p:bldP spid="83984" grpId="0" animBg="1"/>
      <p:bldP spid="83985" grpId="0" animBg="1"/>
      <p:bldP spid="8398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709" r="8981" b="33049"/>
          <a:stretch>
            <a:fillRect/>
          </a:stretch>
        </p:blipFill>
        <p:spPr bwMode="auto">
          <a:xfrm>
            <a:off x="1039813" y="1933575"/>
            <a:ext cx="81041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RFI: Radar … and GPS bursts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6900863" y="5562600"/>
            <a:ext cx="1906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HI (z = 0)</a:t>
            </a:r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1414463" y="5580063"/>
            <a:ext cx="210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San Juan Airport Radar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3490913" y="5915025"/>
            <a:ext cx="3038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… and harmonics</a:t>
            </a:r>
          </a:p>
        </p:txBody>
      </p:sp>
      <p:pic>
        <p:nvPicPr>
          <p:cNvPr id="85009" name="Picture 17" descr="GPSburst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720" r="8997" b="33072"/>
          <a:stretch>
            <a:fillRect/>
          </a:stretch>
        </p:blipFill>
        <p:spPr bwMode="auto">
          <a:xfrm>
            <a:off x="1008063" y="1922463"/>
            <a:ext cx="81359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Line 14"/>
          <p:cNvSpPr>
            <a:spLocks noChangeShapeType="1"/>
          </p:cNvSpPr>
          <p:nvPr/>
        </p:nvSpPr>
        <p:spPr bwMode="auto">
          <a:xfrm flipV="1">
            <a:off x="4786313" y="5213350"/>
            <a:ext cx="0" cy="60325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82" name="Line 15"/>
          <p:cNvSpPr>
            <a:spLocks noChangeShapeType="1"/>
          </p:cNvSpPr>
          <p:nvPr/>
        </p:nvSpPr>
        <p:spPr bwMode="auto">
          <a:xfrm flipV="1">
            <a:off x="4786313" y="5194300"/>
            <a:ext cx="228600" cy="6223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83" name="Line 16"/>
          <p:cNvSpPr>
            <a:spLocks noChangeShapeType="1"/>
          </p:cNvSpPr>
          <p:nvPr/>
        </p:nvSpPr>
        <p:spPr bwMode="auto">
          <a:xfrm flipV="1">
            <a:off x="4786313" y="5194300"/>
            <a:ext cx="2228850" cy="6223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84" name="Rectangle 12"/>
          <p:cNvSpPr>
            <a:spLocks noChangeArrowheads="1"/>
          </p:cNvSpPr>
          <p:nvPr/>
        </p:nvSpPr>
        <p:spPr bwMode="auto">
          <a:xfrm>
            <a:off x="233045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85" name="Rectangle 9"/>
          <p:cNvSpPr>
            <a:spLocks noChangeArrowheads="1"/>
          </p:cNvSpPr>
          <p:nvPr/>
        </p:nvSpPr>
        <p:spPr bwMode="auto">
          <a:xfrm>
            <a:off x="772160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4443413" y="1797050"/>
            <a:ext cx="304800" cy="23495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720" r="8997" b="33072"/>
          <a:stretch>
            <a:fillRect/>
          </a:stretch>
        </p:blipFill>
        <p:spPr bwMode="auto">
          <a:xfrm>
            <a:off x="1027113" y="1930400"/>
            <a:ext cx="811688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Galaxies: Known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900863" y="5562600"/>
            <a:ext cx="1906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HI (z = 0)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414463" y="5580063"/>
            <a:ext cx="210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San Juan Airport Radar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3490913" y="5915025"/>
            <a:ext cx="3038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AGC galaxies</a:t>
            </a: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flipV="1">
            <a:off x="4786313" y="2336800"/>
            <a:ext cx="2190750" cy="3479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 flipV="1">
            <a:off x="4786313" y="5003800"/>
            <a:ext cx="2476500" cy="812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3806" name="Rectangle 16"/>
          <p:cNvSpPr>
            <a:spLocks noChangeArrowheads="1"/>
          </p:cNvSpPr>
          <p:nvPr/>
        </p:nvSpPr>
        <p:spPr bwMode="auto">
          <a:xfrm>
            <a:off x="233045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3807" name="Rectangle 17"/>
          <p:cNvSpPr>
            <a:spLocks noChangeArrowheads="1"/>
          </p:cNvSpPr>
          <p:nvPr/>
        </p:nvSpPr>
        <p:spPr bwMode="auto">
          <a:xfrm>
            <a:off x="772160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30" grpId="0" animBg="1"/>
      <p:bldP spid="860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GCsources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720" r="8997" b="33072"/>
          <a:stretch>
            <a:fillRect/>
          </a:stretch>
        </p:blipFill>
        <p:spPr bwMode="auto">
          <a:xfrm>
            <a:off x="1027113" y="1930400"/>
            <a:ext cx="811688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868045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Raw Data</a:t>
            </a:r>
          </a:p>
          <a:p>
            <a:pPr lvl="1" eaLnBrk="1" hangingPunct="1"/>
            <a:r>
              <a:rPr lang="en-US" altLang="en-US" smtClean="0"/>
              <a:t> Galaxies: Known and Unknown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947738" y="2203450"/>
            <a:ext cx="0" cy="2870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3408363"/>
            <a:ext cx="1022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Time (RA)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084263" y="5181600"/>
            <a:ext cx="657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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rot="5400000" flipV="1">
            <a:off x="5138738" y="1835150"/>
            <a:ext cx="0" cy="71532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900863" y="5562600"/>
            <a:ext cx="1906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HI (z = 0)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414463" y="5580063"/>
            <a:ext cx="210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San Juan Airport Radar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490913" y="5915025"/>
            <a:ext cx="3038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New radio galaxy</a:t>
            </a:r>
          </a:p>
        </p:txBody>
      </p:sp>
      <p:sp>
        <p:nvSpPr>
          <p:cNvPr id="34828" name="Rectangle 14"/>
          <p:cNvSpPr>
            <a:spLocks noChangeArrowheads="1"/>
          </p:cNvSpPr>
          <p:nvPr/>
        </p:nvSpPr>
        <p:spPr bwMode="auto">
          <a:xfrm>
            <a:off x="233045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4829" name="Rectangle 15"/>
          <p:cNvSpPr>
            <a:spLocks noChangeArrowheads="1"/>
          </p:cNvSpPr>
          <p:nvPr/>
        </p:nvSpPr>
        <p:spPr bwMode="auto">
          <a:xfrm>
            <a:off x="7721600" y="2025650"/>
            <a:ext cx="236538" cy="339248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87056" name="Picture 16" descr="NonAGCsource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720" r="8997" b="33072"/>
          <a:stretch>
            <a:fillRect/>
          </a:stretch>
        </p:blipFill>
        <p:spPr bwMode="auto">
          <a:xfrm>
            <a:off x="1008063" y="1922463"/>
            <a:ext cx="81359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Line 12"/>
          <p:cNvSpPr>
            <a:spLocks noChangeShapeType="1"/>
          </p:cNvSpPr>
          <p:nvPr/>
        </p:nvSpPr>
        <p:spPr bwMode="auto">
          <a:xfrm flipV="1">
            <a:off x="4786313" y="3727450"/>
            <a:ext cx="2438400" cy="208915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ALFALFA Data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763588"/>
            <a:ext cx="4622800" cy="5637212"/>
          </a:xfrm>
        </p:spPr>
        <p:txBody>
          <a:bodyPr/>
          <a:lstStyle/>
          <a:p>
            <a:pPr eaLnBrk="1" hangingPunct="1"/>
            <a:r>
              <a:rPr lang="en-US" altLang="en-US" smtClean="0"/>
              <a:t> Cubes</a:t>
            </a:r>
          </a:p>
          <a:p>
            <a:pPr lvl="1" eaLnBrk="1" hangingPunct="1"/>
            <a:r>
              <a:rPr lang="en-US" altLang="en-US" smtClean="0"/>
              <a:t> Spectra “griddded” into spatial images at increasing                            red shifts</a:t>
            </a:r>
          </a:p>
        </p:txBody>
      </p:sp>
      <p:sp>
        <p:nvSpPr>
          <p:cNvPr id="35844" name="Line 21"/>
          <p:cNvSpPr>
            <a:spLocks noChangeShapeType="1"/>
          </p:cNvSpPr>
          <p:nvPr/>
        </p:nvSpPr>
        <p:spPr bwMode="auto">
          <a:xfrm flipV="1">
            <a:off x="3009900" y="1638300"/>
            <a:ext cx="3619500" cy="139065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5845" name="Line 24"/>
          <p:cNvSpPr>
            <a:spLocks noChangeShapeType="1"/>
          </p:cNvSpPr>
          <p:nvPr/>
        </p:nvSpPr>
        <p:spPr bwMode="auto">
          <a:xfrm flipV="1">
            <a:off x="6229350" y="3486150"/>
            <a:ext cx="2305050" cy="264795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35846" name="Picture 25" descr="Untitled5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52634" b="32756"/>
          <a:stretch>
            <a:fillRect/>
          </a:stretch>
        </p:blipFill>
        <p:spPr bwMode="auto">
          <a:xfrm>
            <a:off x="6624638" y="1609725"/>
            <a:ext cx="1939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26"/>
          <p:cNvSpPr>
            <a:spLocks noChangeArrowheads="1"/>
          </p:cNvSpPr>
          <p:nvPr/>
        </p:nvSpPr>
        <p:spPr bwMode="auto">
          <a:xfrm>
            <a:off x="6629400" y="1619250"/>
            <a:ext cx="1924050" cy="1847850"/>
          </a:xfrm>
          <a:prstGeom prst="rect">
            <a:avLst/>
          </a:prstGeom>
          <a:noFill/>
          <a:ln w="5080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5848" name="Line 27"/>
          <p:cNvSpPr>
            <a:spLocks noChangeShapeType="1"/>
          </p:cNvSpPr>
          <p:nvPr/>
        </p:nvSpPr>
        <p:spPr bwMode="auto">
          <a:xfrm flipV="1">
            <a:off x="3067050" y="3448050"/>
            <a:ext cx="3600450" cy="266700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5849" name="Line 28"/>
          <p:cNvSpPr>
            <a:spLocks noChangeShapeType="1"/>
          </p:cNvSpPr>
          <p:nvPr/>
        </p:nvSpPr>
        <p:spPr bwMode="auto">
          <a:xfrm flipV="1">
            <a:off x="6438900" y="3543300"/>
            <a:ext cx="2209800" cy="26289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9117" name="Text Box 29"/>
          <p:cNvSpPr txBox="1">
            <a:spLocks noChangeArrowheads="1"/>
          </p:cNvSpPr>
          <p:nvPr/>
        </p:nvSpPr>
        <p:spPr bwMode="auto">
          <a:xfrm>
            <a:off x="7343775" y="4667250"/>
            <a:ext cx="19716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Red shift</a:t>
            </a:r>
          </a:p>
        </p:txBody>
      </p:sp>
      <p:pic>
        <p:nvPicPr>
          <p:cNvPr id="35851" name="Picture 30" descr="Untitled5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52634" b="32756"/>
          <a:stretch>
            <a:fillRect/>
          </a:stretch>
        </p:blipFill>
        <p:spPr bwMode="auto">
          <a:xfrm>
            <a:off x="5100638" y="2257425"/>
            <a:ext cx="23971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20" descr="Untitle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52583" b="32756"/>
          <a:stretch>
            <a:fillRect/>
          </a:stretch>
        </p:blipFill>
        <p:spPr bwMode="auto">
          <a:xfrm>
            <a:off x="3013075" y="3019425"/>
            <a:ext cx="3190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23"/>
          <p:cNvSpPr>
            <a:spLocks noChangeShapeType="1"/>
          </p:cNvSpPr>
          <p:nvPr/>
        </p:nvSpPr>
        <p:spPr bwMode="auto">
          <a:xfrm flipV="1">
            <a:off x="6210300" y="1657350"/>
            <a:ext cx="2305050" cy="139065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89119" name="Text Box 31"/>
          <p:cNvSpPr txBox="1">
            <a:spLocks noChangeArrowheads="1"/>
          </p:cNvSpPr>
          <p:nvPr/>
        </p:nvSpPr>
        <p:spPr bwMode="auto">
          <a:xfrm>
            <a:off x="7343775" y="5048250"/>
            <a:ext cx="1971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2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4096 channels!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7" grpId="0"/>
      <p:bldP spid="891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4"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Rectangle 5"/>
          <p:cNvSpPr>
            <a:spLocks noChangeAspect="1" noChangeArrowheads="1"/>
          </p:cNvSpPr>
          <p:nvPr/>
        </p:nvSpPr>
        <p:spPr bwMode="auto">
          <a:xfrm rot="-800279">
            <a:off x="5973763" y="977900"/>
            <a:ext cx="46037" cy="460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3795713" y="0"/>
            <a:ext cx="2509837" cy="56673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17500" y="574675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Arecibo Sky  … 3 am in April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5029200" y="0"/>
            <a:ext cx="2073275" cy="2157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68617" name="Group 9"/>
          <p:cNvGrpSpPr>
            <a:grpSpLocks/>
          </p:cNvGrpSpPr>
          <p:nvPr/>
        </p:nvGrpSpPr>
        <p:grpSpPr bwMode="auto">
          <a:xfrm>
            <a:off x="0" y="0"/>
            <a:ext cx="6559550" cy="6883400"/>
            <a:chOff x="1672" y="926"/>
            <a:chExt cx="1299" cy="1363"/>
          </a:xfrm>
        </p:grpSpPr>
        <p:pic>
          <p:nvPicPr>
            <p:cNvPr id="3687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8" t="29091" r="22295" b="48560"/>
            <a:stretch>
              <a:fillRect/>
            </a:stretch>
          </p:blipFill>
          <p:spPr bwMode="auto">
            <a:xfrm>
              <a:off x="1672" y="926"/>
              <a:ext cx="1299" cy="1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9" name="Rectangle 11"/>
            <p:cNvSpPr>
              <a:spLocks noChangeAspect="1" noChangeArrowheads="1"/>
            </p:cNvSpPr>
            <p:nvPr/>
          </p:nvSpPr>
          <p:spPr bwMode="auto">
            <a:xfrm rot="-800279">
              <a:off x="2258" y="1545"/>
              <a:ext cx="29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65913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H="1">
            <a:off x="6578600" y="2155825"/>
            <a:ext cx="517525" cy="4702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2205038" y="1931988"/>
            <a:ext cx="2682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ALFALFA data cube at                          11h 48m +13</a:t>
            </a: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</a:rPr>
              <a:t>°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0" y="0"/>
            <a:ext cx="3806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28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The SLU cube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6" grpId="0" animBg="1"/>
      <p:bldP spid="68616" grpId="1" animBg="1"/>
      <p:bldP spid="68620" grpId="0" animBg="1"/>
      <p:bldP spid="68621" grpId="0" animBg="1"/>
      <p:bldP spid="68621" grpId="1" animBg="1"/>
      <p:bldP spid="686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1148+13 Optical Images and Spectra</a:t>
            </a:r>
          </a:p>
        </p:txBody>
      </p:sp>
      <p:pic>
        <p:nvPicPr>
          <p:cNvPr id="37891" name="Picture 3" descr="3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 b="1425"/>
          <a:stretch>
            <a:fillRect/>
          </a:stretch>
        </p:blipFill>
        <p:spPr bwMode="auto">
          <a:xfrm>
            <a:off x="814388" y="876300"/>
            <a:ext cx="335438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 b="1405"/>
          <a:stretch>
            <a:fillRect/>
          </a:stretch>
        </p:blipFill>
        <p:spPr bwMode="auto">
          <a:xfrm>
            <a:off x="5016500" y="876300"/>
            <a:ext cx="33369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1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5" t="66934" r="20836" b="241"/>
          <a:stretch>
            <a:fillRect/>
          </a:stretch>
        </p:blipFill>
        <p:spPr bwMode="auto">
          <a:xfrm>
            <a:off x="4870450" y="4064000"/>
            <a:ext cx="36290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6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9" b="2182"/>
          <a:stretch>
            <a:fillRect/>
          </a:stretch>
        </p:blipFill>
        <p:spPr bwMode="auto">
          <a:xfrm>
            <a:off x="744538" y="4090988"/>
            <a:ext cx="34956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195388" y="6083300"/>
            <a:ext cx="2682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Double humped spectrum for edge-on</a:t>
            </a:r>
            <a:endParaRPr lang="en-US" altLang="en-US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343525" y="6083300"/>
            <a:ext cx="2682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Single humped spectrum for face-on</a:t>
            </a:r>
            <a:endParaRPr lang="en-US" altLang="en-US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1148+13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3-D plot of galaxies in the SLU cube</a:t>
            </a:r>
          </a:p>
          <a:p>
            <a:pPr eaLnBrk="1" hangingPunct="1">
              <a:buFont typeface="Webdings" pitchFamily="18" charset="2"/>
              <a:buNone/>
            </a:pPr>
            <a:endParaRPr lang="en-US" altLang="en-U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9190" r="13333" b="8090"/>
          <a:stretch>
            <a:fillRect/>
          </a:stretch>
        </p:blipFill>
        <p:spPr bwMode="auto">
          <a:xfrm>
            <a:off x="228600" y="2438400"/>
            <a:ext cx="8686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9" name="Oval 5"/>
          <p:cNvSpPr>
            <a:spLocks noChangeArrowheads="1"/>
          </p:cNvSpPr>
          <p:nvPr/>
        </p:nvSpPr>
        <p:spPr bwMode="auto">
          <a:xfrm>
            <a:off x="2166938" y="2668588"/>
            <a:ext cx="3143250" cy="2641600"/>
          </a:xfrm>
          <a:prstGeom prst="ellips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872038" y="2901950"/>
            <a:ext cx="268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000066"/>
                </a:solidFill>
                <a:latin typeface="Comic Sans MS" pitchFamily="66" charset="0"/>
                <a:cs typeface="+mn-cs"/>
              </a:rPr>
              <a:t>Bit of a clump …</a:t>
            </a:r>
            <a:endParaRPr lang="en-US" altLang="en-US" sz="2400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727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Way’s Environment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619125"/>
            <a:ext cx="8535988" cy="666750"/>
          </a:xfrm>
        </p:spPr>
        <p:txBody>
          <a:bodyPr/>
          <a:lstStyle/>
          <a:p>
            <a:pPr marL="117475" indent="-117475" eaLnBrk="1" hangingPunct="1"/>
            <a:r>
              <a:rPr lang="en-US" altLang="en-US" smtClean="0"/>
              <a:t>Galaxies emit and absorb gas</a:t>
            </a:r>
          </a:p>
        </p:txBody>
      </p:sp>
      <p:pic>
        <p:nvPicPr>
          <p:cNvPr id="10244" name="Picture 4" descr="GalacticProc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4536" r="1187" b="49402"/>
          <a:stretch>
            <a:fillRect/>
          </a:stretch>
        </p:blipFill>
        <p:spPr bwMode="auto">
          <a:xfrm>
            <a:off x="0" y="1184275"/>
            <a:ext cx="9144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1148+13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968375" y="2235200"/>
            <a:ext cx="7512050" cy="4622800"/>
            <a:chOff x="240" y="1113"/>
            <a:chExt cx="5520" cy="3207"/>
          </a:xfrm>
        </p:grpSpPr>
        <p:pic>
          <p:nvPicPr>
            <p:cNvPr id="399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18"/>
            <a:stretch>
              <a:fillRect/>
            </a:stretch>
          </p:blipFill>
          <p:spPr bwMode="auto">
            <a:xfrm>
              <a:off x="240" y="1113"/>
              <a:ext cx="336" cy="3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4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13"/>
              <a:ext cx="5184" cy="3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4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2" t="2066" r="52565" b="87598"/>
            <a:stretch>
              <a:fillRect/>
            </a:stretch>
          </p:blipFill>
          <p:spPr bwMode="auto">
            <a:xfrm rot="-5400000">
              <a:off x="-191" y="2591"/>
              <a:ext cx="1260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7" name="Rectangle 7"/>
            <p:cNvSpPr>
              <a:spLocks noChangeArrowheads="1"/>
            </p:cNvSpPr>
            <p:nvPr/>
          </p:nvSpPr>
          <p:spPr bwMode="auto">
            <a:xfrm>
              <a:off x="240" y="3648"/>
              <a:ext cx="33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39940" name="Rectangle 8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Distribution of Galaxies</a:t>
            </a:r>
          </a:p>
          <a:p>
            <a:pPr lvl="1" eaLnBrk="1" hangingPunct="1"/>
            <a:r>
              <a:rPr lang="en-US" altLang="en-US" smtClean="0"/>
              <a:t> Hickson Compact Group</a:t>
            </a:r>
          </a:p>
        </p:txBody>
      </p:sp>
      <p:sp>
        <p:nvSpPr>
          <p:cNvPr id="39941" name="Oval 10"/>
          <p:cNvSpPr>
            <a:spLocks noChangeArrowheads="1"/>
          </p:cNvSpPr>
          <p:nvPr/>
        </p:nvSpPr>
        <p:spPr bwMode="auto">
          <a:xfrm>
            <a:off x="3095625" y="3581400"/>
            <a:ext cx="3143250" cy="3011488"/>
          </a:xfrm>
          <a:prstGeom prst="ellips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4978400" y="2832100"/>
            <a:ext cx="2033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Hickson Compact Group 59</a:t>
            </a:r>
            <a:endParaRPr lang="en-US" alt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9943" name="Picture 1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893763"/>
            <a:ext cx="66992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Other ALFALFA Results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822325"/>
            <a:ext cx="8683625" cy="5645150"/>
          </a:xfrm>
        </p:spPr>
        <p:txBody>
          <a:bodyPr/>
          <a:lstStyle/>
          <a:p>
            <a:pPr marL="339725" indent="-33972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Tidal Stream in Virgo Cluster</a:t>
            </a:r>
          </a:p>
          <a:p>
            <a:pPr marL="739775" lvl="1" indent="-28257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500 kpc, ~ 7 x 10</a:t>
            </a:r>
            <a:r>
              <a:rPr lang="en-GB" altLang="en-US" baseline="30000" smtClean="0"/>
              <a:t>7</a:t>
            </a:r>
            <a:r>
              <a:rPr lang="en-GB" altLang="en-US" smtClean="0"/>
              <a:t> M</a:t>
            </a:r>
            <a:r>
              <a:rPr lang="en-GB" altLang="en-US" baseline="-25000" smtClean="0">
                <a:sym typeface="Wingdings 2" pitchFamily="18" charset="2"/>
              </a:rPr>
              <a:t> </a:t>
            </a:r>
            <a:r>
              <a:rPr lang="en-GB" altLang="en-US" smtClean="0">
                <a:sym typeface="Wingdings 2" pitchFamily="18" charset="2"/>
              </a:rPr>
              <a:t>(~10% of system mass)</a:t>
            </a:r>
            <a:endParaRPr lang="en-GB" altLang="en-US" baseline="-25000" smtClean="0">
              <a:sym typeface="Wingdings 2" pitchFamily="18" charset="2"/>
            </a:endParaRPr>
          </a:p>
          <a:p>
            <a:pPr marL="1143000" lvl="2" indent="-2286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>
                <a:sym typeface="Wingdings 2" pitchFamily="18" charset="2"/>
              </a:rPr>
              <a:t> Seems to be remnant of a                                  				NGC 4532 and DDO 137 interaction</a:t>
            </a:r>
          </a:p>
        </p:txBody>
      </p:sp>
      <p:pic>
        <p:nvPicPr>
          <p:cNvPr id="40964" name="Picture 5" descr="BeckyCubeSl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536950"/>
            <a:ext cx="58785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925"/>
            <a:ext cx="3000375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Line 8"/>
          <p:cNvSpPr>
            <a:spLocks noChangeShapeType="1"/>
          </p:cNvSpPr>
          <p:nvPr/>
        </p:nvSpPr>
        <p:spPr bwMode="auto">
          <a:xfrm flipV="1">
            <a:off x="1362075" y="4248150"/>
            <a:ext cx="2476500" cy="89535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0967" name="Line 9"/>
          <p:cNvSpPr>
            <a:spLocks noChangeShapeType="1"/>
          </p:cNvSpPr>
          <p:nvPr/>
        </p:nvSpPr>
        <p:spPr bwMode="auto">
          <a:xfrm>
            <a:off x="2343150" y="3762375"/>
            <a:ext cx="1543050" cy="32385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3584575" y="6003925"/>
            <a:ext cx="508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Koopmann, R.A., et al, 2008, </a:t>
            </a:r>
            <a:r>
              <a:rPr lang="en-US" altLang="en-US" i="1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ApJL</a:t>
            </a: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 </a:t>
            </a:r>
            <a:r>
              <a:rPr lang="en-US" altLang="en-US" b="1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682</a:t>
            </a: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, L85 </a:t>
            </a:r>
          </a:p>
        </p:txBody>
      </p:sp>
      <p:sp>
        <p:nvSpPr>
          <p:cNvPr id="40969" name="Text Box 11"/>
          <p:cNvSpPr txBox="1">
            <a:spLocks noChangeArrowheads="1"/>
          </p:cNvSpPr>
          <p:nvPr/>
        </p:nvSpPr>
        <p:spPr bwMode="auto">
          <a:xfrm>
            <a:off x="142875" y="6034088"/>
            <a:ext cx="2701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cs typeface="+mn-cs"/>
              </a:rPr>
              <a:t>G. Lyle Hoffman, et al, 1999 </a:t>
            </a:r>
            <a:r>
              <a:rPr lang="en-US" altLang="en-US" i="1" smtClean="0">
                <a:solidFill>
                  <a:srgbClr val="FFFF00"/>
                </a:solidFill>
                <a:cs typeface="+mn-cs"/>
              </a:rPr>
              <a:t>AJ</a:t>
            </a:r>
            <a:r>
              <a:rPr lang="en-US" altLang="en-US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altLang="en-US" b="1" smtClean="0">
                <a:solidFill>
                  <a:srgbClr val="FFFF00"/>
                </a:solidFill>
                <a:cs typeface="+mn-cs"/>
              </a:rPr>
              <a:t>117</a:t>
            </a:r>
            <a:r>
              <a:rPr lang="en-US" altLang="en-US" smtClean="0">
                <a:solidFill>
                  <a:srgbClr val="FFFF00"/>
                </a:solidFill>
                <a:cs typeface="+mn-cs"/>
              </a:rPr>
              <a:t> 811-825 </a:t>
            </a:r>
          </a:p>
        </p:txBody>
      </p:sp>
      <p:sp>
        <p:nvSpPr>
          <p:cNvPr id="40970" name="Oval 12"/>
          <p:cNvSpPr>
            <a:spLocks noChangeArrowheads="1"/>
          </p:cNvSpPr>
          <p:nvPr/>
        </p:nvSpPr>
        <p:spPr bwMode="auto">
          <a:xfrm>
            <a:off x="3162300" y="3467100"/>
            <a:ext cx="647700" cy="314325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 eaLnBrk="1" hangingPunct="1">
              <a:buClr>
                <a:srgbClr val="FFFF00"/>
              </a:buClr>
              <a:buSzPct val="100000"/>
              <a:buFont typeface="Arial" charset="0"/>
              <a:buNone/>
            </a:pPr>
            <a:endParaRPr lang="en-US" alt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0971" name="Text Box 13"/>
          <p:cNvSpPr txBox="1">
            <a:spLocks noChangeArrowheads="1"/>
          </p:cNvSpPr>
          <p:nvPr/>
        </p:nvSpPr>
        <p:spPr bwMode="auto">
          <a:xfrm>
            <a:off x="3432175" y="317658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km/s, blue shifted with respect to the galaxies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Other ALFALFA Results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822325"/>
            <a:ext cx="8683625" cy="5645150"/>
          </a:xfrm>
        </p:spPr>
        <p:txBody>
          <a:bodyPr/>
          <a:lstStyle/>
          <a:p>
            <a:pPr marL="339725" indent="-33972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Virgo HI21 near Pinwheel galaxy (M99)</a:t>
            </a:r>
            <a:r>
              <a:rPr lang="en-GB" altLang="en-US" baseline="-25000" smtClean="0">
                <a:sym typeface="Wingdings 2" pitchFamily="18" charset="2"/>
              </a:rPr>
              <a:t> </a:t>
            </a:r>
          </a:p>
          <a:p>
            <a:pPr marL="739775" lvl="1" indent="-28257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>
                <a:sym typeface="Wingdings 2" pitchFamily="18" charset="2"/>
              </a:rPr>
              <a:t> Rotating HI cloud … First Dark Galaxy?</a:t>
            </a:r>
            <a:endParaRPr lang="en-GB" altLang="en-US" baseline="-25000" smtClean="0">
              <a:sym typeface="Wingdings 2" pitchFamily="18" charset="2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997325" y="5394325"/>
            <a:ext cx="443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Minchin, R., et al, 2007, ApJ, in Press </a:t>
            </a:r>
            <a:r>
              <a:rPr lang="en-US" altLang="en-US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http://arxiv.org/abs/0706.1586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0" y="6199188"/>
            <a:ext cx="3906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16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University of Alabama http://www.astr.ua.edu/Galleries.html</a:t>
            </a:r>
          </a:p>
        </p:txBody>
      </p:sp>
      <p:pic>
        <p:nvPicPr>
          <p:cNvPr id="419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19075"/>
          <a:stretch>
            <a:fillRect/>
          </a:stretch>
        </p:blipFill>
        <p:spPr bwMode="auto">
          <a:xfrm>
            <a:off x="6194425" y="2101850"/>
            <a:ext cx="2462213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67811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t="30144" r="43066" b="14952"/>
          <a:stretch>
            <a:fillRect/>
          </a:stretch>
        </p:blipFill>
        <p:spPr bwMode="auto">
          <a:xfrm>
            <a:off x="2622550" y="2125663"/>
            <a:ext cx="3300413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Line 15"/>
          <p:cNvSpPr>
            <a:spLocks noChangeShapeType="1"/>
          </p:cNvSpPr>
          <p:nvPr/>
        </p:nvSpPr>
        <p:spPr bwMode="auto">
          <a:xfrm flipV="1">
            <a:off x="5243513" y="3586163"/>
            <a:ext cx="16859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1994" name="Line 16"/>
          <p:cNvSpPr>
            <a:spLocks noChangeShapeType="1"/>
          </p:cNvSpPr>
          <p:nvPr/>
        </p:nvSpPr>
        <p:spPr bwMode="auto">
          <a:xfrm>
            <a:off x="2062163" y="4144963"/>
            <a:ext cx="1279525" cy="284162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buClr>
                <a:srgbClr val="FFFF00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17500" y="4473575"/>
            <a:ext cx="20018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1600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NGC 4254 showing extended spiral arm.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/>
      <p:bldP spid="90121" grpId="0"/>
      <p:bldP spid="9012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725"/>
            <a:ext cx="9144000" cy="48895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Other ALFALFA Results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822325"/>
            <a:ext cx="8683625" cy="5645150"/>
          </a:xfrm>
        </p:spPr>
        <p:txBody>
          <a:bodyPr/>
          <a:lstStyle/>
          <a:p>
            <a:pPr marL="339725" indent="-33972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Debunking the Dark Galaxy</a:t>
            </a:r>
          </a:p>
          <a:p>
            <a:pPr marL="739775" lvl="1" indent="-282575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/>
              <a:t> “An Act of Harassment”</a:t>
            </a:r>
          </a:p>
          <a:p>
            <a:pPr marL="1143000" lvl="2" indent="-2286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mtClean="0">
                <a:sym typeface="Wingdings 2" pitchFamily="18" charset="2"/>
              </a:rPr>
              <a:t> Part of a larger tidal stream from NGC 4254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063750" y="6108700"/>
            <a:ext cx="508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00"/>
                </a:solidFill>
                <a:cs typeface="+mn-cs"/>
              </a:rPr>
              <a:t>Haynes, M. P., et al, 2007, </a:t>
            </a:r>
            <a:r>
              <a:rPr lang="en-US" altLang="en-US" i="1" smtClean="0">
                <a:solidFill>
                  <a:srgbClr val="FFFF00"/>
                </a:solidFill>
                <a:cs typeface="+mn-cs"/>
              </a:rPr>
              <a:t>ApJL</a:t>
            </a:r>
            <a:r>
              <a:rPr lang="en-US" altLang="en-US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altLang="en-US" b="1" smtClean="0">
                <a:solidFill>
                  <a:srgbClr val="FFFF00"/>
                </a:solidFill>
                <a:cs typeface="+mn-cs"/>
              </a:rPr>
              <a:t>665</a:t>
            </a:r>
            <a:r>
              <a:rPr lang="en-US" altLang="en-US" smtClean="0">
                <a:solidFill>
                  <a:srgbClr val="FFFF00"/>
                </a:solidFill>
                <a:cs typeface="+mn-cs"/>
              </a:rPr>
              <a:t>, L19 </a:t>
            </a:r>
          </a:p>
        </p:txBody>
      </p:sp>
      <p:grpSp>
        <p:nvGrpSpPr>
          <p:cNvPr id="43013" name="Group 11"/>
          <p:cNvGrpSpPr>
            <a:grpSpLocks/>
          </p:cNvGrpSpPr>
          <p:nvPr/>
        </p:nvGrpSpPr>
        <p:grpSpPr bwMode="auto">
          <a:xfrm>
            <a:off x="133350" y="2473325"/>
            <a:ext cx="8820150" cy="3635375"/>
            <a:chOff x="0" y="1558"/>
            <a:chExt cx="5148" cy="2122"/>
          </a:xfrm>
        </p:grpSpPr>
        <p:pic>
          <p:nvPicPr>
            <p:cNvPr id="4301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25"/>
            <a:stretch>
              <a:fillRect/>
            </a:stretch>
          </p:blipFill>
          <p:spPr bwMode="auto">
            <a:xfrm>
              <a:off x="0" y="1558"/>
              <a:ext cx="5148" cy="2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5" name="Rectangle 10"/>
            <p:cNvSpPr>
              <a:spLocks noChangeArrowheads="1"/>
            </p:cNvSpPr>
            <p:nvPr/>
          </p:nvSpPr>
          <p:spPr bwMode="auto">
            <a:xfrm>
              <a:off x="4956" y="1560"/>
              <a:ext cx="192" cy="2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 eaLnBrk="1" hangingPunct="1">
                <a:buClr>
                  <a:srgbClr val="FFFF00"/>
                </a:buClr>
                <a:buSzPct val="100000"/>
                <a:buFont typeface="Arial" charset="0"/>
                <a:buNone/>
              </a:pPr>
              <a:endParaRPr lang="en-US" altLang="en-US" smtClean="0">
                <a:solidFill>
                  <a:srgbClr val="FFFFFF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WordArt 4"/>
          <p:cNvSpPr>
            <a:spLocks noChangeArrowheads="1" noChangeShapeType="1" noTextEdit="1"/>
          </p:cNvSpPr>
          <p:nvPr/>
        </p:nvSpPr>
        <p:spPr bwMode="auto">
          <a:xfrm>
            <a:off x="0" y="1471613"/>
            <a:ext cx="8597900" cy="34671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457200"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US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+mn-cs"/>
              </a:rPr>
              <a:t>The adventure continues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42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Way’s Environment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619125"/>
            <a:ext cx="8535988" cy="1182688"/>
          </a:xfrm>
        </p:spPr>
        <p:txBody>
          <a:bodyPr/>
          <a:lstStyle/>
          <a:p>
            <a:pPr marL="117475" indent="-117475" eaLnBrk="1" hangingPunct="1"/>
            <a:r>
              <a:rPr lang="en-US" altLang="en-US" smtClean="0"/>
              <a:t> Milky Way’s Lumpy Halo</a:t>
            </a:r>
          </a:p>
          <a:p>
            <a:pPr marL="339725" lvl="1" indent="-107950" eaLnBrk="1" hangingPunct="1"/>
            <a:r>
              <a:rPr lang="en-US" altLang="en-US" smtClean="0"/>
              <a:t> Stars, Globular Clusters, Gas, Dwarf Galaxies</a:t>
            </a:r>
          </a:p>
        </p:txBody>
      </p:sp>
      <p:pic>
        <p:nvPicPr>
          <p:cNvPr id="11268" name="Picture 4" descr="LumpyHa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31963"/>
            <a:ext cx="67818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RAVE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0325"/>
            <a:ext cx="23495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0" y="2084388"/>
            <a:ext cx="2330450" cy="2862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Being studied by </a:t>
            </a:r>
            <a:r>
              <a:rPr lang="en-US" altLang="en-US" sz="2800">
                <a:solidFill>
                  <a:schemeClr val="tx1"/>
                </a:solidFill>
              </a:rPr>
              <a:t>RA</a:t>
            </a:r>
            <a:r>
              <a:rPr lang="en-US" altLang="en-US" sz="2400">
                <a:solidFill>
                  <a:schemeClr val="tx1"/>
                </a:solidFill>
              </a:rPr>
              <a:t>dial </a:t>
            </a:r>
            <a:r>
              <a:rPr lang="en-US" altLang="en-US" sz="2800">
                <a:solidFill>
                  <a:schemeClr val="tx1"/>
                </a:solidFill>
              </a:rPr>
              <a:t>V</a:t>
            </a:r>
            <a:r>
              <a:rPr lang="en-US" altLang="en-US" sz="2400">
                <a:solidFill>
                  <a:schemeClr val="tx1"/>
                </a:solidFill>
              </a:rPr>
              <a:t>elocity </a:t>
            </a:r>
            <a:r>
              <a:rPr lang="en-US" altLang="en-US" sz="2800">
                <a:solidFill>
                  <a:schemeClr val="tx1"/>
                </a:solidFill>
              </a:rPr>
              <a:t>E</a:t>
            </a:r>
            <a:r>
              <a:rPr lang="en-US" altLang="en-US" sz="2400">
                <a:solidFill>
                  <a:schemeClr val="tx1"/>
                </a:solidFill>
              </a:rPr>
              <a:t>xperiment by Institutions from 11 nations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5687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Galactic Cannibalism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04950"/>
            <a:ext cx="3578225" cy="5353050"/>
          </a:xfrm>
        </p:spPr>
        <p:txBody>
          <a:bodyPr/>
          <a:lstStyle/>
          <a:p>
            <a:pPr eaLnBrk="1" hangingPunct="1"/>
            <a:r>
              <a:rPr lang="en-US" altLang="en-US" smtClean="0"/>
              <a:t> Galaxies grow by eating their neighbors</a:t>
            </a:r>
          </a:p>
          <a:p>
            <a:pPr eaLnBrk="1" hangingPunct="1"/>
            <a:r>
              <a:rPr lang="en-US" altLang="en-US" smtClean="0"/>
              <a:t> MW has 9 dwarf companion galaxies</a:t>
            </a:r>
          </a:p>
          <a:p>
            <a:pPr eaLnBrk="1" hangingPunct="1"/>
            <a:r>
              <a:rPr lang="en-US" altLang="en-US" smtClean="0"/>
              <a:t> Halo stars from disrupted dwarfs</a:t>
            </a:r>
          </a:p>
        </p:txBody>
      </p:sp>
      <p:pic>
        <p:nvPicPr>
          <p:cNvPr id="12292" name="Picture 4" descr="GalacticProc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53380" r="49529" b="642"/>
          <a:stretch>
            <a:fillRect/>
          </a:stretch>
        </p:blipFill>
        <p:spPr bwMode="auto">
          <a:xfrm>
            <a:off x="3573463" y="0"/>
            <a:ext cx="5570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FF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FF00"/>
          </a:buClr>
          <a:buSzPct val="100000"/>
          <a:buFont typeface="Arial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10966</TotalTime>
  <Words>2158</Words>
  <Application>Microsoft Office PowerPoint</Application>
  <PresentationFormat>On-screen Show (4:3)</PresentationFormat>
  <Paragraphs>463</Paragraphs>
  <Slides>74</Slides>
  <Notes>19</Notes>
  <HiddenSlides>0</HiddenSlides>
  <MMClips>5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Default Design</vt:lpstr>
      <vt:lpstr>2_Default Design</vt:lpstr>
      <vt:lpstr>1_Default Design</vt:lpstr>
      <vt:lpstr>Equation</vt:lpstr>
      <vt:lpstr>MathType 6.0 Equation</vt:lpstr>
      <vt:lpstr>SOAR 2018: Galaxies</vt:lpstr>
      <vt:lpstr>Galaxies</vt:lpstr>
      <vt:lpstr>SOAR: Galaxies</vt:lpstr>
      <vt:lpstr>The Local Group</vt:lpstr>
      <vt:lpstr>The ‘Hood</vt:lpstr>
      <vt:lpstr>Milky Way’s Environment</vt:lpstr>
      <vt:lpstr>Milky Way’s Environment</vt:lpstr>
      <vt:lpstr>Milky Way’s Environment</vt:lpstr>
      <vt:lpstr>Galactic Cannibalism</vt:lpstr>
      <vt:lpstr>The Milky Way Growing?</vt:lpstr>
      <vt:lpstr>Sagittarius Dwarf Elliptical</vt:lpstr>
      <vt:lpstr>Sagittarius Stream</vt:lpstr>
      <vt:lpstr>Sagittarius Stream</vt:lpstr>
      <vt:lpstr>Canis Minor Dwarf</vt:lpstr>
      <vt:lpstr>CMi Dwarf</vt:lpstr>
      <vt:lpstr>Milky Way Ring</vt:lpstr>
      <vt:lpstr>Milky Way Ring</vt:lpstr>
      <vt:lpstr>The Local Group</vt:lpstr>
      <vt:lpstr>PowerPoint Presentation</vt:lpstr>
      <vt:lpstr>PowerPoint Presentation</vt:lpstr>
      <vt:lpstr>Andromeda Galaxy</vt:lpstr>
      <vt:lpstr>PowerPoint Presentation</vt:lpstr>
      <vt:lpstr>Triangulum Galaxy</vt:lpstr>
      <vt:lpstr>PowerPoint Presentation</vt:lpstr>
      <vt:lpstr>PowerPoint Presentation</vt:lpstr>
      <vt:lpstr>Clusters of Galaxies</vt:lpstr>
      <vt:lpstr>Clusters of Galaxies</vt:lpstr>
      <vt:lpstr>Clusters of Galaxies</vt:lpstr>
      <vt:lpstr>Clusters of Galaxies</vt:lpstr>
      <vt:lpstr>Clusters of Galaxies</vt:lpstr>
      <vt:lpstr>Clusters of Galaxies</vt:lpstr>
      <vt:lpstr>Clusters of Galaxies</vt:lpstr>
      <vt:lpstr>Seeing Dark Galaxies: The ALFALFA Survey</vt:lpstr>
      <vt:lpstr>ALFALFA</vt:lpstr>
      <vt:lpstr>Arecibo Observatory</vt:lpstr>
      <vt:lpstr>Arecibo Observatory</vt:lpstr>
      <vt:lpstr>Arecibo Observatory</vt:lpstr>
      <vt:lpstr>Arecibo Observatory</vt:lpstr>
      <vt:lpstr>On The Platform</vt:lpstr>
      <vt:lpstr>Arecibo Observatory</vt:lpstr>
      <vt:lpstr>Arecibo Observatory</vt:lpstr>
      <vt:lpstr>Inside the Gregorian Dome</vt:lpstr>
      <vt:lpstr>ALFA</vt:lpstr>
      <vt:lpstr>ALFA</vt:lpstr>
      <vt:lpstr>L Band</vt:lpstr>
      <vt:lpstr>ALFALFA</vt:lpstr>
      <vt:lpstr>ALFALFA</vt:lpstr>
      <vt:lpstr>ALFALFA</vt:lpstr>
      <vt:lpstr>Radio Sources</vt:lpstr>
      <vt:lpstr>Continuum Radio Emission</vt:lpstr>
      <vt:lpstr>Continuum Radio Emission</vt:lpstr>
      <vt:lpstr>Continuum Radio Galaxies</vt:lpstr>
      <vt:lpstr>Continuum Radio Galaxies</vt:lpstr>
      <vt:lpstr>Radio Galaxies</vt:lpstr>
      <vt:lpstr>Radio Galaxies</vt:lpstr>
      <vt:lpstr>Spectral Radio Emission</vt:lpstr>
      <vt:lpstr>Cool HI in the Milky Way</vt:lpstr>
      <vt:lpstr>Cool HI in the Milky Way</vt:lpstr>
      <vt:lpstr>Extragalactic Cool HI</vt:lpstr>
      <vt:lpstr>ALFALFA Data</vt:lpstr>
      <vt:lpstr>ALFALFA Data</vt:lpstr>
      <vt:lpstr>ALFALFA Data</vt:lpstr>
      <vt:lpstr>ALFALFA Data</vt:lpstr>
      <vt:lpstr>ALFALFA Data</vt:lpstr>
      <vt:lpstr>ALFALFA Data</vt:lpstr>
      <vt:lpstr>ALFALFA Data</vt:lpstr>
      <vt:lpstr>PowerPoint Presentation</vt:lpstr>
      <vt:lpstr>1148+13 Optical Images and Spectra</vt:lpstr>
      <vt:lpstr>1148+13</vt:lpstr>
      <vt:lpstr>1148+13</vt:lpstr>
      <vt:lpstr>Other ALFALFA Results</vt:lpstr>
      <vt:lpstr>Other ALFALFA Results</vt:lpstr>
      <vt:lpstr>Other ALFALFA Results</vt:lpstr>
      <vt:lpstr>PowerPoint Presentation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346</cp:revision>
  <dcterms:created xsi:type="dcterms:W3CDTF">2003-08-29T12:21:18Z</dcterms:created>
  <dcterms:modified xsi:type="dcterms:W3CDTF">2018-09-18T16:36:13Z</dcterms:modified>
</cp:coreProperties>
</file>